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79" r:id="rId5"/>
    <p:sldId id="296" r:id="rId6"/>
    <p:sldId id="297" r:id="rId7"/>
    <p:sldId id="259" r:id="rId8"/>
    <p:sldId id="277" r:id="rId9"/>
    <p:sldId id="278" r:id="rId10"/>
    <p:sldId id="265" r:id="rId11"/>
    <p:sldId id="280" r:id="rId12"/>
    <p:sldId id="266" r:id="rId13"/>
    <p:sldId id="282" r:id="rId14"/>
    <p:sldId id="283" r:id="rId15"/>
    <p:sldId id="287" r:id="rId16"/>
    <p:sldId id="284" r:id="rId17"/>
    <p:sldId id="286" r:id="rId18"/>
    <p:sldId id="285" r:id="rId19"/>
    <p:sldId id="288" r:id="rId20"/>
    <p:sldId id="291" r:id="rId21"/>
    <p:sldId id="290" r:id="rId22"/>
    <p:sldId id="289" r:id="rId23"/>
    <p:sldId id="293" r:id="rId24"/>
    <p:sldId id="295" r:id="rId25"/>
    <p:sldId id="294" r:id="rId26"/>
    <p:sldId id="292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4A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88"/>
    <p:restoredTop sz="96801" autoAdjust="0"/>
  </p:normalViewPr>
  <p:slideViewPr>
    <p:cSldViewPr>
      <p:cViewPr>
        <p:scale>
          <a:sx n="80" d="100"/>
          <a:sy n="80" d="100"/>
        </p:scale>
        <p:origin x="1184" y="-1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D62E0-191E-42FF-A98D-D06FD014851B}" type="datetimeFigureOut">
              <a:rPr lang="en-AU" smtClean="0"/>
              <a:t>4/4/17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09BDE-4FA1-499D-8424-2B54D3E2E2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4247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2307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8737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0092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27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2908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7766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730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521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4/04/17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55053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4/04/17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39632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4/04/17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04701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4/04/17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5446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4/04/17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71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4/04/17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09217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4/04/17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11643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4/04/17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06578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4/04/17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79508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4/04/17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77790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4/04/17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0983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51B45-279F-42A8-9B05-CE858E05D9F5}" type="datetimeFigureOut">
              <a:rPr lang="en-NZ" smtClean="0"/>
              <a:t>4/04/17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38376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6.png"/><Relationship Id="rId12" Type="http://schemas.openxmlformats.org/officeDocument/2006/relationships/image" Target="../media/image57.png"/><Relationship Id="rId13" Type="http://schemas.openxmlformats.org/officeDocument/2006/relationships/image" Target="../media/image58.png"/><Relationship Id="rId14" Type="http://schemas.openxmlformats.org/officeDocument/2006/relationships/image" Target="../media/image59.png"/><Relationship Id="rId15" Type="http://schemas.openxmlformats.org/officeDocument/2006/relationships/image" Target="../media/image60.png"/><Relationship Id="rId16" Type="http://schemas.openxmlformats.org/officeDocument/2006/relationships/image" Target="../media/image61.png"/><Relationship Id="rId17" Type="http://schemas.openxmlformats.org/officeDocument/2006/relationships/image" Target="../media/image62.png"/><Relationship Id="rId18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12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0.png"/><Relationship Id="rId12" Type="http://schemas.openxmlformats.org/officeDocument/2006/relationships/image" Target="../media/image510.png"/><Relationship Id="rId13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0.png"/><Relationship Id="rId3" Type="http://schemas.openxmlformats.org/officeDocument/2006/relationships/image" Target="../media/image420.png"/><Relationship Id="rId4" Type="http://schemas.openxmlformats.org/officeDocument/2006/relationships/image" Target="../media/image430.png"/><Relationship Id="rId5" Type="http://schemas.openxmlformats.org/officeDocument/2006/relationships/image" Target="../media/image440.png"/><Relationship Id="rId6" Type="http://schemas.openxmlformats.org/officeDocument/2006/relationships/image" Target="../media/image450.png"/><Relationship Id="rId7" Type="http://schemas.openxmlformats.org/officeDocument/2006/relationships/image" Target="../media/image460.png"/><Relationship Id="rId8" Type="http://schemas.openxmlformats.org/officeDocument/2006/relationships/image" Target="../media/image470.png"/><Relationship Id="rId9" Type="http://schemas.openxmlformats.org/officeDocument/2006/relationships/image" Target="../media/image480.png"/><Relationship Id="rId10" Type="http://schemas.openxmlformats.org/officeDocument/2006/relationships/image" Target="../media/image49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1.pn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00.png"/><Relationship Id="rId12" Type="http://schemas.openxmlformats.org/officeDocument/2006/relationships/image" Target="../media/image500.png"/><Relationship Id="rId13" Type="http://schemas.openxmlformats.org/officeDocument/2006/relationships/image" Target="../media/image610.png"/><Relationship Id="rId14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30.png"/><Relationship Id="rId4" Type="http://schemas.openxmlformats.org/officeDocument/2006/relationships/image" Target="../media/image540.png"/><Relationship Id="rId5" Type="http://schemas.openxmlformats.org/officeDocument/2006/relationships/image" Target="../media/image550.png"/><Relationship Id="rId6" Type="http://schemas.openxmlformats.org/officeDocument/2006/relationships/image" Target="../media/image560.png"/><Relationship Id="rId7" Type="http://schemas.openxmlformats.org/officeDocument/2006/relationships/image" Target="../media/image570.png"/><Relationship Id="rId8" Type="http://schemas.openxmlformats.org/officeDocument/2006/relationships/image" Target="../media/image580.png"/><Relationship Id="rId9" Type="http://schemas.openxmlformats.org/officeDocument/2006/relationships/image" Target="../media/image590.png"/><Relationship Id="rId10" Type="http://schemas.openxmlformats.org/officeDocument/2006/relationships/image" Target="../media/image48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3.png"/><Relationship Id="rId12" Type="http://schemas.openxmlformats.org/officeDocument/2006/relationships/image" Target="../media/image74.png"/><Relationship Id="rId13" Type="http://schemas.openxmlformats.org/officeDocument/2006/relationships/image" Target="../media/image75.png"/><Relationship Id="rId14" Type="http://schemas.openxmlformats.org/officeDocument/2006/relationships/image" Target="../media/image76.png"/><Relationship Id="rId15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0.png"/><Relationship Id="rId3" Type="http://schemas.openxmlformats.org/officeDocument/2006/relationships/image" Target="../media/image650.png"/><Relationship Id="rId4" Type="http://schemas.openxmlformats.org/officeDocument/2006/relationships/image" Target="../media/image660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20" Type="http://schemas.openxmlformats.org/officeDocument/2006/relationships/image" Target="../media/image45.png"/><Relationship Id="rId21" Type="http://schemas.openxmlformats.org/officeDocument/2006/relationships/image" Target="../media/image46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5" Type="http://schemas.openxmlformats.org/officeDocument/2006/relationships/image" Target="../media/image40.png"/><Relationship Id="rId16" Type="http://schemas.openxmlformats.org/officeDocument/2006/relationships/image" Target="../media/image41.png"/><Relationship Id="rId17" Type="http://schemas.openxmlformats.org/officeDocument/2006/relationships/image" Target="../media/image42.png"/><Relationship Id="rId18" Type="http://schemas.openxmlformats.org/officeDocument/2006/relationships/image" Target="../media/image43.png"/><Relationship Id="rId19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331640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4499992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Oval 7"/>
          <p:cNvSpPr/>
          <p:nvPr/>
        </p:nvSpPr>
        <p:spPr>
          <a:xfrm>
            <a:off x="5508104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491880" y="2204864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3" name="Straight Arrow Connector 2"/>
          <p:cNvCxnSpPr>
            <a:stCxn id="4" idx="6"/>
            <a:endCxn id="6" idx="2"/>
          </p:cNvCxnSpPr>
          <p:nvPr/>
        </p:nvCxnSpPr>
        <p:spPr>
          <a:xfrm>
            <a:off x="1835696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846469" y="2456892"/>
            <a:ext cx="498734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995936" y="2447600"/>
            <a:ext cx="504056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6"/>
            <a:endCxn id="8" idx="2"/>
          </p:cNvCxnSpPr>
          <p:nvPr/>
        </p:nvCxnSpPr>
        <p:spPr>
          <a:xfrm>
            <a:off x="5004048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38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" t="1632" r="1245" b="1615"/>
          <a:stretch/>
        </p:blipFill>
        <p:spPr bwMode="auto">
          <a:xfrm>
            <a:off x="952500" y="857250"/>
            <a:ext cx="79724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79812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Problem1</a:t>
            </a:r>
            <a:endParaRPr lang="en-NZ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8240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Problem2</a:t>
            </a:r>
            <a:endParaRPr lang="en-NZ" i="1" dirty="0"/>
          </a:p>
        </p:txBody>
      </p:sp>
      <p:sp>
        <p:nvSpPr>
          <p:cNvPr id="8" name="TextBox 7"/>
          <p:cNvSpPr txBox="1"/>
          <p:nvPr/>
        </p:nvSpPr>
        <p:spPr>
          <a:xfrm>
            <a:off x="66242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Problem3</a:t>
            </a:r>
            <a:endParaRPr lang="en-NZ" i="1" dirty="0"/>
          </a:p>
        </p:txBody>
      </p:sp>
    </p:spTree>
    <p:extLst>
      <p:ext uri="{BB962C8B-B14F-4D97-AF65-F5344CB8AC3E}">
        <p14:creationId xmlns:p14="http://schemas.microsoft.com/office/powerpoint/2010/main" val="3000812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223728" y="1565012"/>
            <a:ext cx="452473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200" dirty="0" smtClean="0"/>
              <a:t>WG = (V, E) </a:t>
            </a:r>
          </a:p>
          <a:p>
            <a:r>
              <a:rPr lang="nn-NO" sz="1200" dirty="0" smtClean="0"/>
              <a:t>V : ([</a:t>
            </a:r>
            <a:r>
              <a:rPr lang="nn-NO" sz="1200" dirty="0"/>
              <a:t>startNode, serv129936728, serv1584736571, serv961485018, </a:t>
            </a:r>
            <a:r>
              <a:rPr lang="nn-NO" sz="1200" dirty="0" smtClean="0"/>
              <a:t>serv268801194, serv1723601037</a:t>
            </a:r>
            <a:r>
              <a:rPr lang="nn-NO" sz="1200" dirty="0"/>
              <a:t>, endNode</a:t>
            </a:r>
            <a:r>
              <a:rPr lang="nn-NO" sz="1200" dirty="0" smtClean="0"/>
              <a:t>],</a:t>
            </a:r>
          </a:p>
          <a:p>
            <a:endParaRPr lang="nn-NO" sz="1200" dirty="0" smtClean="0"/>
          </a:p>
          <a:p>
            <a:r>
              <a:rPr lang="nn-NO" sz="1200" dirty="0" smtClean="0"/>
              <a:t>E:  (e1, e2. e3. e4, e5, e6, e6, e7, e8, e9) </a:t>
            </a:r>
          </a:p>
          <a:p>
            <a:endParaRPr lang="nn-NO" sz="1200" dirty="0" smtClean="0"/>
          </a:p>
          <a:p>
            <a:r>
              <a:rPr lang="nn-NO" sz="1200" dirty="0" smtClean="0"/>
              <a:t>e1: (</a:t>
            </a:r>
            <a:r>
              <a:rPr lang="nn-NO" sz="1200" dirty="0" err="1"/>
              <a:t>startNode</a:t>
            </a:r>
            <a:r>
              <a:rPr lang="nn-NO" sz="1200" dirty="0" smtClean="0"/>
              <a:t>, serv129936728)             =  0.50; 0.82</a:t>
            </a:r>
          </a:p>
          <a:p>
            <a:r>
              <a:rPr lang="nn-NO" sz="1200" dirty="0" smtClean="0"/>
              <a:t>e2: (serv129936728, serv1584736571) =  0.83; 0.94</a:t>
            </a:r>
          </a:p>
          <a:p>
            <a:r>
              <a:rPr lang="nn-NO" sz="1200" dirty="0"/>
              <a:t>e</a:t>
            </a:r>
            <a:r>
              <a:rPr lang="nn-NO" sz="1200" dirty="0" smtClean="0"/>
              <a:t>3: (</a:t>
            </a:r>
            <a:r>
              <a:rPr lang="nn-NO" sz="1200" dirty="0"/>
              <a:t>serv1584736571</a:t>
            </a:r>
            <a:r>
              <a:rPr lang="nn-NO" sz="1200" dirty="0" smtClean="0"/>
              <a:t>, serv961485018) =  0.75; 0.95</a:t>
            </a:r>
          </a:p>
          <a:p>
            <a:r>
              <a:rPr lang="nn-NO" sz="1200" dirty="0" smtClean="0"/>
              <a:t>e4: (</a:t>
            </a:r>
            <a:r>
              <a:rPr lang="nn-NO" sz="1200" dirty="0"/>
              <a:t>serv961485018</a:t>
            </a:r>
            <a:r>
              <a:rPr lang="nn-NO" sz="1200" dirty="0" smtClean="0"/>
              <a:t>, serv268801194)   =  0.50; 0.89</a:t>
            </a:r>
          </a:p>
          <a:p>
            <a:r>
              <a:rPr lang="nn-NO" sz="1200" dirty="0"/>
              <a:t>e5: (serv129936728</a:t>
            </a:r>
            <a:r>
              <a:rPr lang="nn-NO" sz="1200" dirty="0" smtClean="0"/>
              <a:t>, serv268801194</a:t>
            </a:r>
            <a:r>
              <a:rPr lang="nn-NO" sz="1200" dirty="0"/>
              <a:t>) </a:t>
            </a:r>
            <a:r>
              <a:rPr lang="nn-NO" sz="1200" dirty="0" smtClean="0"/>
              <a:t>  =  0.50; 0.83</a:t>
            </a:r>
          </a:p>
          <a:p>
            <a:r>
              <a:rPr lang="nn-NO" sz="1200" dirty="0" smtClean="0"/>
              <a:t>e</a:t>
            </a:r>
            <a:r>
              <a:rPr lang="nn-NO" sz="1200" dirty="0"/>
              <a:t>6</a:t>
            </a:r>
            <a:r>
              <a:rPr lang="nn-NO" sz="1200" dirty="0" smtClean="0"/>
              <a:t>: (</a:t>
            </a:r>
            <a:r>
              <a:rPr lang="nn-NO" sz="1200" dirty="0"/>
              <a:t>serv268801194</a:t>
            </a:r>
            <a:r>
              <a:rPr lang="nn-NO" sz="1200" dirty="0" smtClean="0"/>
              <a:t>, serv1723601037) =  0.83; 0.94</a:t>
            </a:r>
          </a:p>
          <a:p>
            <a:r>
              <a:rPr lang="nn-NO" sz="1200" dirty="0"/>
              <a:t>e7: (serv1723601037</a:t>
            </a:r>
            <a:r>
              <a:rPr lang="nn-NO" sz="1200" dirty="0" smtClean="0"/>
              <a:t>, </a:t>
            </a:r>
            <a:r>
              <a:rPr lang="nn-NO" sz="1200" dirty="0" err="1" smtClean="0"/>
              <a:t>endNode</a:t>
            </a:r>
            <a:r>
              <a:rPr lang="nn-NO" sz="1200" dirty="0"/>
              <a:t>) </a:t>
            </a:r>
            <a:r>
              <a:rPr lang="nn-NO" sz="1200" dirty="0" smtClean="0"/>
              <a:t>           =  0.50; 0.85</a:t>
            </a:r>
          </a:p>
          <a:p>
            <a:r>
              <a:rPr lang="nn-NO" sz="1200" dirty="0"/>
              <a:t>e</a:t>
            </a:r>
            <a:r>
              <a:rPr lang="nn-NO" sz="1200" dirty="0" smtClean="0"/>
              <a:t>8: (</a:t>
            </a:r>
            <a:r>
              <a:rPr lang="nn-NO" sz="1200" dirty="0"/>
              <a:t>serv129936728</a:t>
            </a:r>
            <a:r>
              <a:rPr lang="nn-NO" sz="1200" dirty="0" smtClean="0"/>
              <a:t>, </a:t>
            </a:r>
            <a:r>
              <a:rPr lang="nn-NO" sz="1200" dirty="0" err="1" smtClean="0"/>
              <a:t>endNode</a:t>
            </a:r>
            <a:r>
              <a:rPr lang="nn-NO" sz="1200" dirty="0" smtClean="0"/>
              <a:t>)              =  1.00; 1.00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2104732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499992" y="2060848"/>
            <a:ext cx="3744416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050" dirty="0" smtClean="0"/>
              <a:t>WSC = (V, E) Graph</a:t>
            </a:r>
          </a:p>
          <a:p>
            <a:r>
              <a:rPr lang="nn-NO" sz="1050" dirty="0" smtClean="0"/>
              <a:t>V : ([</a:t>
            </a:r>
            <a:r>
              <a:rPr lang="nn-NO" sz="1050" dirty="0"/>
              <a:t>startNode, serv129936728, serv1584736571, serv961485018, </a:t>
            </a:r>
            <a:r>
              <a:rPr lang="nn-NO" sz="1050" dirty="0" smtClean="0"/>
              <a:t>serv268801194, serv1723601037</a:t>
            </a:r>
            <a:r>
              <a:rPr lang="nn-NO" sz="1050" dirty="0"/>
              <a:t>, endNode</a:t>
            </a:r>
            <a:r>
              <a:rPr lang="nn-NO" sz="1050" dirty="0" smtClean="0"/>
              <a:t>],</a:t>
            </a:r>
          </a:p>
          <a:p>
            <a:endParaRPr lang="nn-NO" sz="1050" dirty="0" smtClean="0"/>
          </a:p>
          <a:p>
            <a:r>
              <a:rPr lang="nn-NO" sz="1050" dirty="0" smtClean="0"/>
              <a:t>E:  (e1, e2. e3. e4, e5, e6, e6, e7, e8, e9) </a:t>
            </a:r>
          </a:p>
          <a:p>
            <a:endParaRPr lang="nn-NO" sz="1050" dirty="0" smtClean="0"/>
          </a:p>
          <a:p>
            <a:r>
              <a:rPr lang="nn-NO" sz="1050" dirty="0" smtClean="0"/>
              <a:t>e1: (</a:t>
            </a:r>
            <a:r>
              <a:rPr lang="nn-NO" sz="1050" dirty="0"/>
              <a:t>startNode,serv129936728</a:t>
            </a:r>
            <a:r>
              <a:rPr lang="nn-NO" sz="1050" dirty="0" smtClean="0"/>
              <a:t>) =  0.5;0.816117</a:t>
            </a:r>
          </a:p>
          <a:p>
            <a:r>
              <a:rPr lang="nn-NO" sz="1050" dirty="0" smtClean="0"/>
              <a:t>e2: (serv129936728,serv1584736571) =  0.833333;0.944444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3: (</a:t>
            </a:r>
            <a:r>
              <a:rPr lang="nn-NO" sz="1050" dirty="0"/>
              <a:t>serv1584736571,serv961485018</a:t>
            </a:r>
            <a:r>
              <a:rPr lang="nn-NO" sz="1050" dirty="0" smtClean="0"/>
              <a:t>) = 0.75;0.949494</a:t>
            </a:r>
          </a:p>
          <a:p>
            <a:r>
              <a:rPr lang="nn-NO" sz="1050" dirty="0" smtClean="0"/>
              <a:t>e4: (</a:t>
            </a:r>
            <a:r>
              <a:rPr lang="nn-NO" sz="1050" dirty="0"/>
              <a:t>serv961485018,serv268801194</a:t>
            </a:r>
            <a:r>
              <a:rPr lang="nn-NO" sz="1050" dirty="0" smtClean="0"/>
              <a:t>) = 0.5;0.888888</a:t>
            </a:r>
          </a:p>
          <a:p>
            <a:r>
              <a:rPr lang="nn-NO" sz="1050" dirty="0"/>
              <a:t>e5: (serv129936728,serv268801194) = </a:t>
            </a:r>
            <a:r>
              <a:rPr lang="nn-NO" sz="1050" dirty="0" smtClean="0"/>
              <a:t>0.5;0.833333</a:t>
            </a:r>
          </a:p>
          <a:p>
            <a:r>
              <a:rPr lang="nn-NO" sz="1050" dirty="0" smtClean="0"/>
              <a:t>e</a:t>
            </a:r>
            <a:r>
              <a:rPr lang="nn-NO" sz="1050" dirty="0"/>
              <a:t>6</a:t>
            </a:r>
            <a:r>
              <a:rPr lang="nn-NO" sz="1050" dirty="0" smtClean="0"/>
              <a:t>: (</a:t>
            </a:r>
            <a:r>
              <a:rPr lang="nn-NO" sz="1050" dirty="0"/>
              <a:t>serv268801194,serv1723601037</a:t>
            </a:r>
            <a:r>
              <a:rPr lang="nn-NO" sz="1050" dirty="0" smtClean="0"/>
              <a:t>) = 0.833333;0.944444</a:t>
            </a:r>
          </a:p>
          <a:p>
            <a:r>
              <a:rPr lang="nn-NO" sz="1050" dirty="0"/>
              <a:t>e7: (serv1723601037,endNode) = </a:t>
            </a:r>
            <a:r>
              <a:rPr lang="nn-NO" sz="1050" dirty="0" smtClean="0"/>
              <a:t>0.5;0.851851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8: (</a:t>
            </a:r>
            <a:r>
              <a:rPr lang="nn-NO" sz="1050" dirty="0"/>
              <a:t>serv129936728,endNode</a:t>
            </a:r>
            <a:r>
              <a:rPr lang="nn-NO" sz="1050" dirty="0" smtClean="0"/>
              <a:t>) = 1.0;1.0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1170338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4932040" y="-9939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27984" y="37170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241629" y="1196752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1934509" y="332656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1934509" y="1628800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116974" y="-2738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1259632" y="124091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4665496" y="38000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532111" y="620688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67719" y="69269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1255912" y="332656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-432952" y="126876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-432952" y="1316983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3167448" y="836712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167448" y="9087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4355976" y="1268760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423005" y="134076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7039636" y="781678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039636" y="85368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3844627" y="332656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5024161" y="332656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5364088" y="332656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69324" y="1052736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5580112" y="263691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5580112" y="266622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5477956" y="836712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5491067" y="890551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serv739257675</a:t>
            </a:r>
            <a:endParaRPr lang="nn-NO" sz="1400" dirty="0"/>
          </a:p>
        </p:txBody>
      </p:sp>
      <p:sp>
        <p:nvSpPr>
          <p:cNvPr id="98" name="Oval 97"/>
          <p:cNvSpPr/>
          <p:nvPr/>
        </p:nvSpPr>
        <p:spPr>
          <a:xfrm>
            <a:off x="4194924" y="2204864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4266932" y="227687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/>
              <a:t>serv878122141</a:t>
            </a:r>
            <a:endParaRPr lang="nn-NO" sz="1400" dirty="0"/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6282388" y="1213726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5364088" y="332656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4887518" y="1700808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4887518" y="1268760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3844627" y="1268760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4211960" y="2924944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4247568" y="299695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serv947554374</a:t>
            </a:r>
            <a:endParaRPr lang="nn-NO" sz="1400" dirty="0"/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4860032" y="3068960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4886354" y="2636912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4860032" y="3356992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69324" y="1700808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4968440" y="4283223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4464384" y="8099647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1278029" y="5579367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1970909" y="4715271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1970909" y="6011415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5153374" y="4355231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1296032" y="5623533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4701896" y="8182688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568511" y="5003303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604119" y="507531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1292312" y="4715271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-396552" y="5651375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-396552" y="56995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3203848" y="5219327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3203848" y="529133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4392376" y="5651375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4459405" y="5723383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6895620" y="5579367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6895620" y="5651375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3881027" y="4715271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5060561" y="4715271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305724" y="5435351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5616512" y="6947519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5616512" y="697683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5514356" y="5219327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5527467" y="5273166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serv46573851</a:t>
            </a:r>
            <a:endParaRPr lang="nn-NO" sz="1400" dirty="0">
              <a:solidFill>
                <a:srgbClr val="FF0000"/>
              </a:solidFill>
            </a:endParaRPr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4231324" y="6587479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4303332" y="6659487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serv185438317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5400488" y="4715271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4923918" y="6083423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4923918" y="5651375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3881027" y="5651375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4248359" y="7307559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4283968" y="7379567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serv1640238160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4922754" y="7019527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4896432" y="7739607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305724" y="6083423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5400488" y="4715271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6318788" y="6011415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  <a:endCxn id="263" idx="0"/>
          </p:cNvCxnSpPr>
          <p:nvPr/>
        </p:nvCxnSpPr>
        <p:spPr>
          <a:xfrm flipH="1">
            <a:off x="4896432" y="7379567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5381307" y="4585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1" name="TextBox 320"/>
          <p:cNvSpPr txBox="1"/>
          <p:nvPr/>
        </p:nvSpPr>
        <p:spPr>
          <a:xfrm>
            <a:off x="5488674" y="158676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2" name="TextBox 321"/>
          <p:cNvSpPr txBox="1"/>
          <p:nvPr/>
        </p:nvSpPr>
        <p:spPr>
          <a:xfrm>
            <a:off x="4936111" y="259632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3" name="TextBox 322"/>
          <p:cNvSpPr txBox="1"/>
          <p:nvPr/>
        </p:nvSpPr>
        <p:spPr>
          <a:xfrm>
            <a:off x="4844537" y="334059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24" name="TextBox 323"/>
          <p:cNvSpPr txBox="1"/>
          <p:nvPr/>
        </p:nvSpPr>
        <p:spPr>
          <a:xfrm>
            <a:off x="5477956" y="487151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5" name="TextBox 324"/>
          <p:cNvSpPr txBox="1"/>
          <p:nvPr/>
        </p:nvSpPr>
        <p:spPr>
          <a:xfrm>
            <a:off x="5534642" y="599690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4927210" y="69887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4886354" y="771986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100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725144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54156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6021288"/>
            <a:ext cx="1616024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790620" y="5157192"/>
            <a:ext cx="3314447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790620" y="6453336"/>
            <a:ext cx="2915913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79715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60654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624609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>
                <a:solidFill>
                  <a:srgbClr val="00B050"/>
                </a:solidFill>
              </a:rPr>
              <a:t>End</a:t>
            </a:r>
            <a:endParaRPr lang="nn-NO" sz="1200" dirty="0">
              <a:solidFill>
                <a:srgbClr val="00B050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2273090" y="5445224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267744" y="551723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5157192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6093296"/>
            <a:ext cx="164239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6141519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661248"/>
            <a:ext cx="157183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73325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4" y="6093296"/>
            <a:ext cx="1437497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616530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606214"/>
            <a:ext cx="153945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67822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694342" y="5157192"/>
            <a:ext cx="1410725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815703" y="5157192"/>
            <a:ext cx="28936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5157192"/>
            <a:ext cx="2445276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129222" y="5877272"/>
            <a:ext cx="867669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0" y="7389440"/>
            <a:ext cx="1513949" cy="50405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49076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4" y="5661248"/>
            <a:ext cx="1472617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715087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2" y="7029400"/>
            <a:ext cx="154126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710140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78065" y="6038262"/>
            <a:ext cx="1472278" cy="13511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5157192"/>
            <a:ext cx="850176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706533" y="6525344"/>
            <a:ext cx="109170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706533" y="6093296"/>
            <a:ext cx="124871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694342" y="6093296"/>
            <a:ext cx="10121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749480"/>
            <a:ext cx="1409134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82148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893496"/>
            <a:ext cx="1477054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57506" y="7461448"/>
            <a:ext cx="49027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8181528"/>
            <a:ext cx="56495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129222" y="6525344"/>
            <a:ext cx="4471789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616024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b="1" dirty="0" smtClean="0">
                <a:solidFill>
                  <a:srgbClr val="00B050"/>
                </a:solidFill>
              </a:rPr>
              <a:t>End</a:t>
            </a:r>
            <a:endParaRPr lang="nn-NO" sz="1200" b="1" dirty="0">
              <a:solidFill>
                <a:srgbClr val="00B050"/>
              </a:solidFill>
            </a:endParaRPr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77551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54583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4980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4" y="1281062"/>
            <a:ext cx="139136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8" y="1209054"/>
            <a:ext cx="142504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488224"/>
            <a:ext cx="1513948" cy="47899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5940152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52422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40152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374ADD"/>
                </a:solidFill>
              </a:rPr>
              <a:t>serv1640238160</a:t>
            </a:r>
            <a:endParaRPr lang="nn-NO" sz="1400" dirty="0">
              <a:solidFill>
                <a:srgbClr val="374ADD"/>
              </a:solidFill>
            </a:endParaRPr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207654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78065" y="1641102"/>
            <a:ext cx="1234656" cy="847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2967219"/>
            <a:ext cx="1477054" cy="7621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5283039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641130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742086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816513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1307835" y="-55732"/>
                <a:ext cx="11215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(1)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charset="0"/>
                          </a:rPr>
                          <m:t>𝑊𝐺</m:t>
                        </m:r>
                      </m:e>
                      <m:sub>
                        <m:r>
                          <a:rPr lang="en-AU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835" y="-55732"/>
                <a:ext cx="1121537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489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91"/>
              <p:cNvSpPr txBox="1"/>
              <p:nvPr/>
            </p:nvSpPr>
            <p:spPr>
              <a:xfrm>
                <a:off x="1307835" y="4204695"/>
                <a:ext cx="11215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(2)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charset="0"/>
                          </a:rPr>
                          <m:t>𝑊𝐺</m:t>
                        </m:r>
                      </m:e>
                      <m:sub>
                        <m:r>
                          <a:rPr lang="en-AU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835" y="4204695"/>
                <a:ext cx="1121537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489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/>
          <p:cNvSpPr txBox="1"/>
          <p:nvPr/>
        </p:nvSpPr>
        <p:spPr>
          <a:xfrm>
            <a:off x="9596716" y="-2437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3151592"/>
                  </p:ext>
                </p:extLst>
              </p:nvPr>
            </p:nvGraphicFramePr>
            <p:xfrm>
              <a:off x="10116616" y="64802"/>
              <a:ext cx="5082860" cy="380208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52128"/>
                    <a:gridCol w="1368152"/>
                    <a:gridCol w="1296144"/>
                    <a:gridCol w="1266436"/>
                  </a:tblGrid>
                  <a:tr h="55701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2000" i="1">
                                        <a:latin typeface="Cambria Math" charset="0"/>
                                      </a:rPr>
                                      <m:t>𝑊𝐺</m:t>
                                    </m:r>
                                  </m:e>
                                  <m:sub>
                                    <m:r>
                                      <a:rPr lang="en-AU" sz="20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2000" i="1">
                                        <a:latin typeface="Cambria Math" charset="0"/>
                                      </a:rPr>
                                      <m:t>𝑊𝐺</m:t>
                                    </m:r>
                                  </m:e>
                                  <m:sub>
                                    <m:r>
                                      <a:rPr lang="en-AU" sz="20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𝚫Q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𝑆𝑀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0.6679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0.8143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+0.1467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2400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0.4949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0.4915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-0.0034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AU" sz="2400" b="0" i="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0.8366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0.9399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+0.1033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AU" sz="2400" b="0" i="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0.7865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0.8971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+0.1106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AU" sz="2400" b="0" i="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0.8295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0.8959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+0.0664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3151592"/>
                  </p:ext>
                </p:extLst>
              </p:nvPr>
            </p:nvGraphicFramePr>
            <p:xfrm>
              <a:off x="10116616" y="64802"/>
              <a:ext cx="5082860" cy="380208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52128"/>
                    <a:gridCol w="1368152"/>
                    <a:gridCol w="1296144"/>
                    <a:gridCol w="1266436"/>
                  </a:tblGrid>
                  <a:tr h="55701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84444" t="-7609" r="-188000" b="-581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94836" t="-7609" r="-98592" b="-581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𝚫Q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29" t="-112500" r="-342857" b="-507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0.6679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0.8143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+0.1467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29" t="-210112" r="-342857" b="-4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0.4949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0.4915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-0.0034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29" t="-310112" r="-342857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29" t="-410112" r="-342857" b="-2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0.8366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0.9399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+0.1033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29" t="-510112" r="-342857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0.7865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0.8971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+0.1106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529" t="-610112" r="-342857" b="-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0.8295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0.8959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+0.0664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Rectangle 103"/>
              <p:cNvSpPr/>
              <p:nvPr/>
            </p:nvSpPr>
            <p:spPr>
              <a:xfrm>
                <a:off x="11758725" y="5216403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rgbClr val="00B05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 smtClean="0">
                          <a:solidFill>
                            <a:srgbClr val="00B05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8725" y="5216403"/>
                <a:ext cx="1774845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Rectangle 105"/>
              <p:cNvSpPr/>
              <p:nvPr/>
            </p:nvSpPr>
            <p:spPr>
              <a:xfrm>
                <a:off x="10763069" y="618851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3069" y="6188511"/>
                <a:ext cx="1657826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Rectangle 106"/>
              <p:cNvSpPr/>
              <p:nvPr/>
            </p:nvSpPr>
            <p:spPr>
              <a:xfrm>
                <a:off x="12950606" y="618851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0606" y="6188511"/>
                <a:ext cx="1657826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Rectangle 107"/>
              <p:cNvSpPr/>
              <p:nvPr/>
            </p:nvSpPr>
            <p:spPr>
              <a:xfrm>
                <a:off x="10454300" y="7160619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4300" y="7160619"/>
                <a:ext cx="1657826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9" name="Rectangle 108"/>
              <p:cNvSpPr/>
              <p:nvPr/>
            </p:nvSpPr>
            <p:spPr>
              <a:xfrm>
                <a:off x="12950606" y="7061899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0606" y="7061899"/>
                <a:ext cx="1774845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Rectangle 110"/>
              <p:cNvSpPr/>
              <p:nvPr/>
            </p:nvSpPr>
            <p:spPr>
              <a:xfrm>
                <a:off x="12977055" y="7935287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 smtClean="0">
                        <a:solidFill>
                          <a:srgbClr val="374ADD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 smtClean="0">
                        <a:solidFill>
                          <a:srgbClr val="374ADD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374ADD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374ADD"/>
                    </a:solidFill>
                  </a:rPr>
                  <a:t>750</a:t>
                </a:r>
                <a:endParaRPr lang="en-NZ" dirty="0">
                  <a:solidFill>
                    <a:srgbClr val="374ADD"/>
                  </a:solidFill>
                </a:endParaRPr>
              </a:p>
            </p:txBody>
          </p:sp>
        </mc:Choice>
        <mc:Fallback>
          <p:sp>
            <p:nvSpPr>
              <p:cNvPr id="111" name="Rectangle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7055" y="7935287"/>
                <a:ext cx="1721946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10000" r="-212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Rectangle 114"/>
              <p:cNvSpPr/>
              <p:nvPr/>
            </p:nvSpPr>
            <p:spPr>
              <a:xfrm>
                <a:off x="11758725" y="4051554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5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8725" y="4051554"/>
                <a:ext cx="1774845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Oval 116"/>
          <p:cNvSpPr/>
          <p:nvPr/>
        </p:nvSpPr>
        <p:spPr>
          <a:xfrm>
            <a:off x="12636441" y="4568331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9" name="Oval 118"/>
          <p:cNvSpPr/>
          <p:nvPr/>
        </p:nvSpPr>
        <p:spPr>
          <a:xfrm>
            <a:off x="12635277" y="4761495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21" name="Oval 120"/>
          <p:cNvSpPr/>
          <p:nvPr/>
        </p:nvSpPr>
        <p:spPr>
          <a:xfrm>
            <a:off x="12635277" y="4946587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123" name="Straight Connector 122"/>
          <p:cNvCxnSpPr>
            <a:endCxn id="106" idx="0"/>
          </p:cNvCxnSpPr>
          <p:nvPr/>
        </p:nvCxnSpPr>
        <p:spPr>
          <a:xfrm flipH="1">
            <a:off x="11591982" y="5567881"/>
            <a:ext cx="1048829" cy="6206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30" idx="2"/>
            <a:endCxn id="132" idx="0"/>
          </p:cNvCxnSpPr>
          <p:nvPr/>
        </p:nvCxnSpPr>
        <p:spPr>
          <a:xfrm flipH="1">
            <a:off x="11283213" y="6557843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31" idx="2"/>
            <a:endCxn id="133" idx="0"/>
          </p:cNvCxnSpPr>
          <p:nvPr/>
        </p:nvCxnSpPr>
        <p:spPr>
          <a:xfrm>
            <a:off x="13779519" y="6557843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133" idx="2"/>
            <a:endCxn id="134" idx="0"/>
          </p:cNvCxnSpPr>
          <p:nvPr/>
        </p:nvCxnSpPr>
        <p:spPr>
          <a:xfrm flipH="1">
            <a:off x="13838028" y="7431231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Rectangle 127"/>
              <p:cNvSpPr/>
              <p:nvPr/>
            </p:nvSpPr>
            <p:spPr>
              <a:xfrm>
                <a:off x="9981955" y="8032866"/>
                <a:ext cx="20133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𝑆</m:t>
                      </m:r>
                      <m:r>
                        <a:rPr lang="en-AU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1955" y="8032866"/>
                <a:ext cx="2013372" cy="369332"/>
              </a:xfrm>
              <a:prstGeom prst="rect">
                <a:avLst/>
              </a:prstGeom>
              <a:blipFill rotWithShape="0">
                <a:blip r:embed="rId13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Rectangle 129"/>
              <p:cNvSpPr/>
              <p:nvPr/>
            </p:nvSpPr>
            <p:spPr>
              <a:xfrm>
                <a:off x="9947011" y="7750621"/>
                <a:ext cx="21410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0" name="Rectangle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7011" y="7750621"/>
                <a:ext cx="2141099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1" name="Rectangle 130"/>
              <p:cNvSpPr/>
              <p:nvPr/>
            </p:nvSpPr>
            <p:spPr>
              <a:xfrm>
                <a:off x="13355357" y="8594675"/>
                <a:ext cx="22853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374ADD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solidFill>
                                <a:srgbClr val="374ADD"/>
                              </a:solidFill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rgbClr val="374ADD"/>
                              </a:solidFill>
                              <a:latin typeface="Cambria Math" charset="0"/>
                            </a:rPr>
                            <m:t>𝑠</m:t>
                          </m:r>
                          <m:r>
                            <a:rPr lang="en-AU" b="0" i="1" smtClean="0">
                              <a:solidFill>
                                <a:srgbClr val="374ADD"/>
                              </a:solidFill>
                              <a:latin typeface="Cambria Math" charset="0"/>
                            </a:rPr>
                            <m:t>:</m:t>
                          </m:r>
                        </m:sub>
                      </m:sSub>
                      <m:r>
                        <a:rPr lang="en-AU" b="0" i="1" smtClean="0">
                          <a:solidFill>
                            <a:srgbClr val="374ADD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374ADD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374ADD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374ADD"/>
                  </a:solidFill>
                </a:endParaRPr>
              </a:p>
            </p:txBody>
          </p:sp>
        </mc:Choice>
        <mc:Fallback>
          <p:sp>
            <p:nvSpPr>
              <p:cNvPr id="131" name="Rectangle 1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5357" y="8594675"/>
                <a:ext cx="2285369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Straight Arrow Connector 131"/>
          <p:cNvCxnSpPr>
            <a:endCxn id="132" idx="2"/>
          </p:cNvCxnSpPr>
          <p:nvPr/>
        </p:nvCxnSpPr>
        <p:spPr>
          <a:xfrm flipV="1">
            <a:off x="10983128" y="7529951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endCxn id="134" idx="2"/>
          </p:cNvCxnSpPr>
          <p:nvPr/>
        </p:nvCxnSpPr>
        <p:spPr>
          <a:xfrm flipH="1" flipV="1">
            <a:off x="13838028" y="8304619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Rectangle 133"/>
              <p:cNvSpPr/>
              <p:nvPr/>
            </p:nvSpPr>
            <p:spPr>
              <a:xfrm>
                <a:off x="13212833" y="5634513"/>
                <a:ext cx="21127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34" name="Rectangle 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2833" y="5634513"/>
                <a:ext cx="2112758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5" name="Straight Arrow Connector 134"/>
          <p:cNvCxnSpPr>
            <a:endCxn id="115" idx="3"/>
          </p:cNvCxnSpPr>
          <p:nvPr/>
        </p:nvCxnSpPr>
        <p:spPr>
          <a:xfrm flipH="1" flipV="1">
            <a:off x="13533570" y="5401069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9596716" y="4273170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(4)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Rectangle 136"/>
              <p:cNvSpPr/>
              <p:nvPr/>
            </p:nvSpPr>
            <p:spPr>
              <a:xfrm>
                <a:off x="13355357" y="8850778"/>
                <a:ext cx="19781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374ADD"/>
                          </a:solidFill>
                          <a:latin typeface="Cambria Math" charset="0"/>
                        </a:rPr>
                        <m:t>𝑆</m:t>
                      </m:r>
                      <m:r>
                        <a:rPr lang="en-AU" b="0" i="1" smtClean="0">
                          <a:solidFill>
                            <a:srgbClr val="374ADD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374ADD"/>
                          </a:solidFill>
                          <a:latin typeface="Cambria Math" charset="0"/>
                        </a:rPr>
                        <m:t>𝑆𝑒𝑟</m:t>
                      </m:r>
                      <m:r>
                        <m:rPr>
                          <m:nor/>
                        </m:rPr>
                        <a:rPr lang="is-IS" dirty="0">
                          <a:solidFill>
                            <a:srgbClr val="374ADD"/>
                          </a:solidFill>
                        </a:rPr>
                        <m:t>1640238160</m:t>
                      </m:r>
                    </m:oMath>
                  </m:oMathPara>
                </a14:m>
                <a:endParaRPr lang="en-NZ" dirty="0">
                  <a:solidFill>
                    <a:srgbClr val="374ADD"/>
                  </a:solidFill>
                </a:endParaRPr>
              </a:p>
            </p:txBody>
          </p:sp>
        </mc:Choice>
        <mc:Fallback>
          <p:sp>
            <p:nvSpPr>
              <p:cNvPr id="137" name="Rectangle 1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5357" y="8850778"/>
                <a:ext cx="1978106" cy="369332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Straight Connector 124"/>
          <p:cNvCxnSpPr>
            <a:stCxn id="107" idx="0"/>
            <a:endCxn id="104" idx="2"/>
          </p:cNvCxnSpPr>
          <p:nvPr/>
        </p:nvCxnSpPr>
        <p:spPr>
          <a:xfrm flipH="1" flipV="1">
            <a:off x="12646148" y="5585735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Rectangle 137"/>
              <p:cNvSpPr/>
              <p:nvPr/>
            </p:nvSpPr>
            <p:spPr>
              <a:xfrm>
                <a:off x="14385206" y="5907592"/>
                <a:ext cx="880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𝑆</m:t>
                      </m:r>
                      <m:r>
                        <a:rPr lang="en-AU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𝐸𝑛𝑑</m:t>
                      </m:r>
                    </m:oMath>
                  </m:oMathPara>
                </a14:m>
                <a:endParaRPr lang="en-NZ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38" name="Rectangle 1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5206" y="5907592"/>
                <a:ext cx="880946" cy="369332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59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293096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10952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5589240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4725144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021288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36510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563340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192561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013176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08518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4725144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56612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570947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229200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30120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5661248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573325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174166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246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4725144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4725144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4725144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445224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02940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05871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229200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283039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6597352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666936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5606214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4725144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093296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5661248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5661248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317432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38944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461448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029400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7749480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093296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485099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597925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698881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773308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6" y="432445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9900592" y="-40585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093795" y="400755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𝑊𝐺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1477053"/>
                  </p:ext>
                </p:extLst>
              </p:nvPr>
            </p:nvGraphicFramePr>
            <p:xfrm>
              <a:off x="10093795" y="400755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57377" r="-400641" b="-36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114754" r="-300641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214754" r="-300641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158678" r="-400641" b="-264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320000" r="-300641" b="-6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413115" r="-300641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256557" r="-400641" b="-1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513115" r="-30064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613115" r="-300641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356557" r="-400641" b="-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713115" r="-300641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813115" r="-30064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913115" r="-4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913115" r="-3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75050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823240" y="980728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40" y="980728"/>
                <a:ext cx="1774845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827584" y="1952836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952836"/>
                <a:ext cx="1657826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015121" y="1952836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21" y="1952836"/>
                <a:ext cx="165782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518815" y="2924944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15" y="2924944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015121" y="2826224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21" y="2826224"/>
                <a:ext cx="1774845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041570" y="3699612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570" y="3699612"/>
                <a:ext cx="1721946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10000" r="-212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823240" y="-184121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40" y="-184121"/>
                <a:ext cx="1774845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/>
          <p:nvPr/>
        </p:nvSpPr>
        <p:spPr>
          <a:xfrm>
            <a:off x="2700956" y="332656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7" name="Oval 26"/>
          <p:cNvSpPr/>
          <p:nvPr/>
        </p:nvSpPr>
        <p:spPr>
          <a:xfrm>
            <a:off x="2699792" y="525820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8" name="Oval 27"/>
          <p:cNvSpPr/>
          <p:nvPr/>
        </p:nvSpPr>
        <p:spPr>
          <a:xfrm>
            <a:off x="2699792" y="710912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48" name="Straight Connector 47"/>
          <p:cNvCxnSpPr>
            <a:stCxn id="8" idx="2"/>
            <a:endCxn id="19" idx="0"/>
          </p:cNvCxnSpPr>
          <p:nvPr/>
        </p:nvCxnSpPr>
        <p:spPr>
          <a:xfrm flipH="1">
            <a:off x="1656497" y="1350060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9" idx="2"/>
            <a:endCxn id="21" idx="0"/>
          </p:cNvCxnSpPr>
          <p:nvPr/>
        </p:nvCxnSpPr>
        <p:spPr>
          <a:xfrm flipH="1">
            <a:off x="1347728" y="2322168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2"/>
            <a:endCxn id="20" idx="0"/>
          </p:cNvCxnSpPr>
          <p:nvPr/>
        </p:nvCxnSpPr>
        <p:spPr>
          <a:xfrm>
            <a:off x="2710663" y="1350060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20" idx="2"/>
            <a:endCxn id="22" idx="0"/>
          </p:cNvCxnSpPr>
          <p:nvPr/>
        </p:nvCxnSpPr>
        <p:spPr>
          <a:xfrm>
            <a:off x="3844034" y="2322168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2" idx="2"/>
            <a:endCxn id="23" idx="0"/>
          </p:cNvCxnSpPr>
          <p:nvPr/>
        </p:nvCxnSpPr>
        <p:spPr>
          <a:xfrm flipH="1">
            <a:off x="3902543" y="3195556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3419310" y="4584633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310" y="4584633"/>
                <a:ext cx="186461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-34893" y="3745730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b="0" i="1" smtClean="0">
                          <a:latin typeface="Cambria Math" charset="0"/>
                        </a:rPr>
                        <m:t>1640238160 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893" y="3745730"/>
                <a:ext cx="1915909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95082" b="-1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11526" y="3514946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6" y="3514946"/>
                <a:ext cx="2072234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3419872" y="4359000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4359000"/>
                <a:ext cx="2072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/>
          <p:cNvCxnSpPr>
            <a:stCxn id="70" idx="0"/>
            <a:endCxn id="21" idx="2"/>
          </p:cNvCxnSpPr>
          <p:nvPr/>
        </p:nvCxnSpPr>
        <p:spPr>
          <a:xfrm flipV="1">
            <a:off x="1047643" y="3294276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71" idx="0"/>
            <a:endCxn id="23" idx="2"/>
          </p:cNvCxnSpPr>
          <p:nvPr/>
        </p:nvCxnSpPr>
        <p:spPr>
          <a:xfrm flipH="1" flipV="1">
            <a:off x="3902543" y="4068944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277348" y="1398838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348" y="1398838"/>
                <a:ext cx="2006575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/>
          <p:cNvCxnSpPr>
            <a:stCxn id="78" idx="0"/>
            <a:endCxn id="8" idx="3"/>
          </p:cNvCxnSpPr>
          <p:nvPr/>
        </p:nvCxnSpPr>
        <p:spPr>
          <a:xfrm flipH="1" flipV="1">
            <a:off x="3598085" y="1165394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57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5653136" y="980728"/>
            <a:ext cx="9939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 Please add the following required packages to your document preamble:% \</a:t>
            </a:r>
            <a:r>
              <a:rPr lang="en-US" dirty="0" err="1"/>
              <a:t>usepackage</a:t>
            </a:r>
            <a:r>
              <a:rPr lang="en-US" dirty="0"/>
              <a:t>{</a:t>
            </a:r>
            <a:r>
              <a:rPr lang="en-US" dirty="0" err="1"/>
              <a:t>multirow</a:t>
            </a:r>
            <a:r>
              <a:rPr lang="en-US" dirty="0"/>
              <a:t>}\begin{table}[]\centering\caption{Comparison of Composition Weighted Graphs}\label{</a:t>
            </a:r>
            <a:r>
              <a:rPr lang="en-US" dirty="0" err="1"/>
              <a:t>comparisontaxonomy</a:t>
            </a:r>
            <a:r>
              <a:rPr lang="en-US" dirty="0"/>
              <a:t>}\begin{tabular}{</a:t>
            </a:r>
            <a:r>
              <a:rPr lang="en-US" dirty="0" err="1"/>
              <a:t>l|l|l|l|l</a:t>
            </a:r>
            <a:r>
              <a:rPr lang="en-US" dirty="0"/>
              <a:t>}\</a:t>
            </a:r>
            <a:r>
              <a:rPr lang="en-US" dirty="0" err="1"/>
              <a:t>hline</a:t>
            </a:r>
            <a:r>
              <a:rPr lang="en-US" dirty="0"/>
              <a:t>\multicolumn{2}{l|}{\</a:t>
            </a:r>
            <a:r>
              <a:rPr lang="en-US" dirty="0" err="1"/>
              <a:t>shortstack</a:t>
            </a:r>
            <a:r>
              <a:rPr lang="en-US" dirty="0"/>
              <a:t>{Quality \\ Criteria}} &amp; WG $(1)$ &amp; WG $(2)$ &amp;  $\Delta Q$\\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{2}{*}{e1} &amp;$q(e_{</a:t>
            </a:r>
            <a:r>
              <a:rPr lang="en-US" dirty="0" err="1"/>
              <a:t>mt</a:t>
            </a:r>
            <a:r>
              <a:rPr lang="en-US" dirty="0"/>
              <a:t>})$   &amp;1        &amp;1                       &amp;0     \\ \cline{2-5}                     &amp; $q(e_{s})$   &amp;1        &amp;1                       &amp;0\\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{2}{*}{e2} &amp; $q(e_{</a:t>
            </a:r>
            <a:r>
              <a:rPr lang="en-US" dirty="0" err="1"/>
              <a:t>mt</a:t>
            </a:r>
            <a:r>
              <a:rPr lang="en-US" dirty="0"/>
              <a:t>})$  &amp;0.75     &amp;0.9167                  &amp;+0.1667 \\ \cline{2-5}                     &amp; $q(e_{s})$   &amp;0.9232   &amp;0.9630                &amp;+0.0398\\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{2}{*}{e3} &amp;  $q(e_{</a:t>
            </a:r>
            <a:r>
              <a:rPr lang="en-US" dirty="0" err="1"/>
              <a:t>mt</a:t>
            </a:r>
            <a:r>
              <a:rPr lang="en-US" dirty="0"/>
              <a:t>})$ &amp;0.75     &amp;0.8333                 &amp;+0.08333\\ \cline{2-5}                     &amp;   $q(e_{s})$ &amp;0.8230   &amp;0.9608                 &amp;+0.1378\\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{2}{*}{e4} &amp; $q(e_{</a:t>
            </a:r>
            <a:r>
              <a:rPr lang="en-US" dirty="0" err="1"/>
              <a:t>mt</a:t>
            </a:r>
            <a:r>
              <a:rPr lang="en-US" dirty="0"/>
              <a:t>})$  &amp;0.75     &amp;0.875                  &amp;+0.125\\ \cline{2-5}                     &amp;  $q(e_{s})$  &amp;0.9090   &amp;0.9167                 &amp;+0.0077\\ \</a:t>
            </a:r>
            <a:r>
              <a:rPr lang="en-US" dirty="0" err="1"/>
              <a:t>hline</a:t>
            </a:r>
            <a:r>
              <a:rPr lang="en-US" dirty="0"/>
              <a:t>\multicolumn{2}{l|}{WG </a:t>
            </a:r>
            <a:r>
              <a:rPr lang="en-US" dirty="0" err="1"/>
              <a:t>QoS</a:t>
            </a:r>
            <a:r>
              <a:rPr lang="en-US" dirty="0"/>
              <a:t>} &amp;0.4949            &amp;0.4915                 &amp;-0.0034  \\ \</a:t>
            </a:r>
            <a:r>
              <a:rPr lang="en-US" dirty="0" err="1"/>
              <a:t>hline</a:t>
            </a:r>
            <a:r>
              <a:rPr lang="en-US" dirty="0"/>
              <a:t>\end{tabular}\end{table}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658389"/>
                  </p:ext>
                </p:extLst>
              </p:nvPr>
            </p:nvGraphicFramePr>
            <p:xfrm>
              <a:off x="2987824" y="1988840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𝑊𝐺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658389"/>
                  </p:ext>
                </p:extLst>
              </p:nvPr>
            </p:nvGraphicFramePr>
            <p:xfrm>
              <a:off x="2987824" y="1988840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57377" r="-400641" b="-36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114754" r="-303226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214754" r="-303226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158678" r="-400641" b="-264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320000" r="-303226" b="-6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413115" r="-303226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256557" r="-400641" b="-1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513115" r="-303226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613115" r="-303226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356557" r="-400641" b="-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713115" r="-303226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813115" r="-30322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913115" r="-4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913115" r="-303226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43581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293096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10952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5589240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4725144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021288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36510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563340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262080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013176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08518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4725144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56612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570947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229200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30120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5661248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573325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174166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246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4725144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4725144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4725144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445224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02940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05871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229200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283039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6597352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666936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5606214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4725144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093296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5661248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5661248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317432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38944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461448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029400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7749480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093296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485099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597925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698881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773308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6" y="432445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/>
              <p:cNvSpPr/>
              <p:nvPr/>
            </p:nvSpPr>
            <p:spPr>
              <a:xfrm>
                <a:off x="5223614" y="9778425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0" name="Rectangle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14" y="9778425"/>
                <a:ext cx="1774845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4227958" y="10750533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958" y="10750533"/>
                <a:ext cx="165782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6415495" y="10750533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95" y="10750533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3919189" y="1172264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189" y="11722641"/>
                <a:ext cx="1657826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>
                <a:off x="6415495" y="11623921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95" y="11623921"/>
                <a:ext cx="1774845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6441944" y="12497309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944" y="12497309"/>
                <a:ext cx="1721946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8197" r="-212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5223614" y="8613576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14" y="8613576"/>
                <a:ext cx="1774845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Oval 110"/>
          <p:cNvSpPr/>
          <p:nvPr/>
        </p:nvSpPr>
        <p:spPr>
          <a:xfrm>
            <a:off x="6101330" y="9130353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5" name="Oval 114"/>
          <p:cNvSpPr/>
          <p:nvPr/>
        </p:nvSpPr>
        <p:spPr>
          <a:xfrm>
            <a:off x="6100166" y="9323517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7" name="Oval 116"/>
          <p:cNvSpPr/>
          <p:nvPr/>
        </p:nvSpPr>
        <p:spPr>
          <a:xfrm>
            <a:off x="6100166" y="9508609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119" name="Straight Connector 118"/>
          <p:cNvCxnSpPr>
            <a:stCxn id="109" idx="2"/>
            <a:endCxn id="128" idx="0"/>
          </p:cNvCxnSpPr>
          <p:nvPr/>
        </p:nvCxnSpPr>
        <p:spPr>
          <a:xfrm flipH="1">
            <a:off x="5056871" y="10147757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28" idx="2"/>
            <a:endCxn id="130" idx="0"/>
          </p:cNvCxnSpPr>
          <p:nvPr/>
        </p:nvCxnSpPr>
        <p:spPr>
          <a:xfrm flipH="1">
            <a:off x="4748102" y="11119865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09" idx="2"/>
            <a:endCxn id="129" idx="0"/>
          </p:cNvCxnSpPr>
          <p:nvPr/>
        </p:nvCxnSpPr>
        <p:spPr>
          <a:xfrm>
            <a:off x="6111037" y="10147757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29" idx="2"/>
            <a:endCxn id="131" idx="0"/>
          </p:cNvCxnSpPr>
          <p:nvPr/>
        </p:nvCxnSpPr>
        <p:spPr>
          <a:xfrm>
            <a:off x="7244408" y="11119865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31" idx="2"/>
            <a:endCxn id="132" idx="0"/>
          </p:cNvCxnSpPr>
          <p:nvPr/>
        </p:nvCxnSpPr>
        <p:spPr>
          <a:xfrm flipH="1">
            <a:off x="7302917" y="11993253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/>
              <p:cNvSpPr/>
              <p:nvPr/>
            </p:nvSpPr>
            <p:spPr>
              <a:xfrm>
                <a:off x="6819684" y="13382330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6" name="Rectangle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684" y="13382330"/>
                <a:ext cx="1864613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/>
              <p:cNvSpPr/>
              <p:nvPr/>
            </p:nvSpPr>
            <p:spPr>
              <a:xfrm>
                <a:off x="3365481" y="12543427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b="0" i="1" smtClean="0">
                          <a:latin typeface="Cambria Math" charset="0"/>
                        </a:rPr>
                        <m:t>1640238160 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7" name="Rectangle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481" y="12543427"/>
                <a:ext cx="1915909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3411900" y="12312643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900" y="12312643"/>
                <a:ext cx="2072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/>
              <p:cNvSpPr/>
              <p:nvPr/>
            </p:nvSpPr>
            <p:spPr>
              <a:xfrm>
                <a:off x="6820246" y="13156697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9" name="Rectangle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246" y="13156697"/>
                <a:ext cx="2072234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Arrow Connector 129"/>
          <p:cNvCxnSpPr>
            <a:endCxn id="130" idx="2"/>
          </p:cNvCxnSpPr>
          <p:nvPr/>
        </p:nvCxnSpPr>
        <p:spPr>
          <a:xfrm flipV="1">
            <a:off x="4448017" y="12091973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132" idx="2"/>
          </p:cNvCxnSpPr>
          <p:nvPr/>
        </p:nvCxnSpPr>
        <p:spPr>
          <a:xfrm flipH="1" flipV="1">
            <a:off x="7302917" y="12866641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/>
              <p:cNvSpPr/>
              <p:nvPr/>
            </p:nvSpPr>
            <p:spPr>
              <a:xfrm>
                <a:off x="6677722" y="10196535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2" name="Rectangle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722" y="10196535"/>
                <a:ext cx="2006575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/>
          <p:cNvCxnSpPr>
            <a:endCxn id="109" idx="3"/>
          </p:cNvCxnSpPr>
          <p:nvPr/>
        </p:nvCxnSpPr>
        <p:spPr>
          <a:xfrm flipH="1" flipV="1">
            <a:off x="6998459" y="9963091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1307835" y="8319573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262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5520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60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61967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3059832" y="263691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Oval 6"/>
          <p:cNvSpPr/>
          <p:nvPr/>
        </p:nvSpPr>
        <p:spPr>
          <a:xfrm>
            <a:off x="449999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 rot="5400000">
            <a:off x="3001180" y="2218220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24" name="Straight Arrow Connector 23"/>
          <p:cNvCxnSpPr>
            <a:stCxn id="4" idx="6"/>
          </p:cNvCxnSpPr>
          <p:nvPr/>
        </p:nvCxnSpPr>
        <p:spPr>
          <a:xfrm flipV="1">
            <a:off x="2123728" y="2162175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528095" y="2168860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6"/>
            <a:endCxn id="7" idx="2"/>
          </p:cNvCxnSpPr>
          <p:nvPr/>
        </p:nvCxnSpPr>
        <p:spPr>
          <a:xfrm>
            <a:off x="356388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6"/>
            <a:endCxn id="7" idx="2"/>
          </p:cNvCxnSpPr>
          <p:nvPr/>
        </p:nvCxnSpPr>
        <p:spPr>
          <a:xfrm flipV="1">
            <a:off x="356388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" idx="6"/>
            <a:endCxn id="5" idx="2"/>
          </p:cNvCxnSpPr>
          <p:nvPr/>
        </p:nvCxnSpPr>
        <p:spPr>
          <a:xfrm flipV="1">
            <a:off x="212372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" idx="6"/>
            <a:endCxn id="6" idx="2"/>
          </p:cNvCxnSpPr>
          <p:nvPr/>
        </p:nvCxnSpPr>
        <p:spPr>
          <a:xfrm>
            <a:off x="212372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93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5028"/>
            <a:ext cx="7988300" cy="64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452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8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60648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53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/>
              <p:cNvSpPr/>
              <p:nvPr/>
            </p:nvSpPr>
            <p:spPr>
              <a:xfrm>
                <a:off x="1619672" y="1916832"/>
                <a:ext cx="720080" cy="7200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1916832"/>
                <a:ext cx="720080" cy="720080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4" idx="7"/>
          </p:cNvCxnSpPr>
          <p:nvPr/>
        </p:nvCxnSpPr>
        <p:spPr>
          <a:xfrm>
            <a:off x="2234299" y="2022285"/>
            <a:ext cx="1385699" cy="11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6"/>
          </p:cNvCxnSpPr>
          <p:nvPr/>
        </p:nvCxnSpPr>
        <p:spPr>
          <a:xfrm flipV="1">
            <a:off x="2339752" y="2274404"/>
            <a:ext cx="1280246" cy="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4" idx="1"/>
          </p:cNvCxnSpPr>
          <p:nvPr/>
        </p:nvCxnSpPr>
        <p:spPr>
          <a:xfrm>
            <a:off x="827584" y="2017349"/>
            <a:ext cx="897541" cy="4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4" idx="2"/>
          </p:cNvCxnSpPr>
          <p:nvPr/>
        </p:nvCxnSpPr>
        <p:spPr>
          <a:xfrm>
            <a:off x="827584" y="2271936"/>
            <a:ext cx="792088" cy="4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/>
              <p:cNvSpPr/>
              <p:nvPr/>
            </p:nvSpPr>
            <p:spPr>
              <a:xfrm>
                <a:off x="5580112" y="1911896"/>
                <a:ext cx="720080" cy="7200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Oval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1911896"/>
                <a:ext cx="720080" cy="720080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>
            <a:stCxn id="43" idx="7"/>
          </p:cNvCxnSpPr>
          <p:nvPr/>
        </p:nvCxnSpPr>
        <p:spPr>
          <a:xfrm flipV="1">
            <a:off x="6194739" y="1551856"/>
            <a:ext cx="897541" cy="465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3" idx="6"/>
          </p:cNvCxnSpPr>
          <p:nvPr/>
        </p:nvCxnSpPr>
        <p:spPr>
          <a:xfrm flipV="1">
            <a:off x="6300192" y="2267000"/>
            <a:ext cx="792088" cy="4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3" idx="5"/>
          </p:cNvCxnSpPr>
          <p:nvPr/>
        </p:nvCxnSpPr>
        <p:spPr>
          <a:xfrm>
            <a:off x="6194739" y="2526523"/>
            <a:ext cx="897541" cy="465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41" idx="3"/>
          </p:cNvCxnSpPr>
          <p:nvPr/>
        </p:nvCxnSpPr>
        <p:spPr>
          <a:xfrm flipV="1">
            <a:off x="4932040" y="2526523"/>
            <a:ext cx="753525" cy="565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41" idx="1"/>
          </p:cNvCxnSpPr>
          <p:nvPr/>
        </p:nvCxnSpPr>
        <p:spPr>
          <a:xfrm>
            <a:off x="4139952" y="2017349"/>
            <a:ext cx="15456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816219" y="1633778"/>
                <a:ext cx="588558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19" y="1633778"/>
                <a:ext cx="588558" cy="393121"/>
              </a:xfrm>
              <a:prstGeom prst="rect">
                <a:avLst/>
              </a:prstGeom>
              <a:blipFill rotWithShape="0">
                <a:blip r:embed="rId4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801434" y="2213909"/>
                <a:ext cx="593881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434" y="2213909"/>
                <a:ext cx="593881" cy="39312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2496046" y="1628981"/>
                <a:ext cx="659283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046" y="1628981"/>
                <a:ext cx="659283" cy="39312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2493384" y="2213909"/>
                <a:ext cx="664606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384" y="2213909"/>
                <a:ext cx="664606" cy="39312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4776659" y="1633778"/>
                <a:ext cx="588558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659" y="1633778"/>
                <a:ext cx="588558" cy="393121"/>
              </a:xfrm>
              <a:prstGeom prst="rect">
                <a:avLst/>
              </a:prstGeom>
              <a:blipFill rotWithShape="0">
                <a:blip r:embed="rId8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4773998" y="2204360"/>
                <a:ext cx="593881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998" y="2204360"/>
                <a:ext cx="593881" cy="393121"/>
              </a:xfrm>
              <a:prstGeom prst="rect">
                <a:avLst/>
              </a:prstGeom>
              <a:blipFill rotWithShape="0">
                <a:blip r:embed="rId9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5206760" y="2781292"/>
                <a:ext cx="593881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760" y="2781292"/>
                <a:ext cx="593881" cy="39312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6512914" y="1682254"/>
                <a:ext cx="659283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914" y="1682254"/>
                <a:ext cx="659283" cy="393121"/>
              </a:xfrm>
              <a:prstGeom prst="rect">
                <a:avLst/>
              </a:prstGeom>
              <a:blipFill rotWithShape="0">
                <a:blip r:embed="rId11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6509599" y="2222425"/>
                <a:ext cx="664606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599" y="2222425"/>
                <a:ext cx="664606" cy="393121"/>
              </a:xfrm>
              <a:prstGeom prst="rect">
                <a:avLst/>
              </a:prstGeom>
              <a:blipFill rotWithShape="0">
                <a:blip r:embed="rId12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6509599" y="2928159"/>
                <a:ext cx="664606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599" y="2928159"/>
                <a:ext cx="664606" cy="393121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/>
          <p:cNvCxnSpPr>
            <a:endCxn id="41" idx="2"/>
          </p:cNvCxnSpPr>
          <p:nvPr/>
        </p:nvCxnSpPr>
        <p:spPr>
          <a:xfrm flipV="1">
            <a:off x="4139952" y="2271936"/>
            <a:ext cx="1440160" cy="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/>
          <p:cNvSpPr/>
          <p:nvPr/>
        </p:nvSpPr>
        <p:spPr>
          <a:xfrm>
            <a:off x="2411760" y="1551856"/>
            <a:ext cx="3008438" cy="1147514"/>
          </a:xfrm>
          <a:prstGeom prst="roundRect">
            <a:avLst/>
          </a:prstGeom>
          <a:noFill/>
          <a:ln cmpd="sng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/>
          <p:cNvSpPr/>
          <p:nvPr/>
        </p:nvSpPr>
        <p:spPr>
          <a:xfrm>
            <a:off x="3026107" y="1788942"/>
            <a:ext cx="1745229" cy="122953"/>
          </a:xfrm>
          <a:prstGeom prst="rightArrow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/>
          <p:cNvSpPr/>
          <p:nvPr/>
        </p:nvSpPr>
        <p:spPr>
          <a:xfrm>
            <a:off x="3038107" y="2348011"/>
            <a:ext cx="1745229" cy="122953"/>
          </a:xfrm>
          <a:prstGeom prst="rightArrow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/>
          <p:cNvSpPr/>
          <p:nvPr/>
        </p:nvSpPr>
        <p:spPr>
          <a:xfrm>
            <a:off x="878557" y="3321280"/>
            <a:ext cx="743569" cy="201002"/>
          </a:xfrm>
          <a:prstGeom prst="roundRect">
            <a:avLst/>
          </a:prstGeom>
          <a:noFill/>
          <a:ln cmpd="sng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Arrow 89"/>
          <p:cNvSpPr/>
          <p:nvPr/>
        </p:nvSpPr>
        <p:spPr>
          <a:xfrm>
            <a:off x="3646695" y="3369590"/>
            <a:ext cx="760606" cy="122953"/>
          </a:xfrm>
          <a:prstGeom prst="rightArrow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1670025" y="3283281"/>
            <a:ext cx="1792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Semantic web service link</a:t>
            </a:r>
            <a:endParaRPr lang="en-US" sz="1200" dirty="0"/>
          </a:p>
        </p:txBody>
      </p:sp>
      <p:sp>
        <p:nvSpPr>
          <p:cNvPr id="92" name="TextBox 91"/>
          <p:cNvSpPr txBox="1"/>
          <p:nvPr/>
        </p:nvSpPr>
        <p:spPr>
          <a:xfrm>
            <a:off x="4451498" y="3297321"/>
            <a:ext cx="1719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Parameter matchmaking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47939" y="2954088"/>
                <a:ext cx="8048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𝑠𝑚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939" y="2954088"/>
                <a:ext cx="804803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3623156" y="2981830"/>
                <a:ext cx="6312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𝑠𝑚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156" y="2981830"/>
                <a:ext cx="631293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12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5605" y="1662926"/>
            <a:ext cx="79208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128351" y="1754309"/>
            <a:ext cx="79208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98288" y="1205760"/>
            <a:ext cx="1872208" cy="14761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Flight Information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"0.64"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3.47"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"0.45"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757.93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 smtClean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530661" y="-1395537"/>
            <a:ext cx="1872208" cy="12961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Hotel Function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0.69"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2.29"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0.46"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670.94"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503340" y="5280192"/>
            <a:ext cx="1872208" cy="12980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Generate Map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0.46"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6.72"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0.66"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174.47"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530661" y="3264900"/>
            <a:ext cx="1872208" cy="1532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Bus Service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0.07"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1.15"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0.72"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"429.</a:t>
            </a:r>
            <a:r>
              <a:rPr lang="en-US" sz="1400" dirty="0" smtClean="0">
                <a:solidFill>
                  <a:schemeClr val="tx1"/>
                </a:solidFill>
              </a:rPr>
              <a:t>23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4" idx="3"/>
          </p:cNvCxnSpPr>
          <p:nvPr/>
        </p:nvCxnSpPr>
        <p:spPr>
          <a:xfrm>
            <a:off x="1027693" y="1914954"/>
            <a:ext cx="4054680" cy="63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3"/>
            <a:endCxn id="10" idx="1"/>
          </p:cNvCxnSpPr>
          <p:nvPr/>
        </p:nvCxnSpPr>
        <p:spPr>
          <a:xfrm flipV="1">
            <a:off x="6970496" y="-747464"/>
            <a:ext cx="2560165" cy="2691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2" idx="1"/>
          </p:cNvCxnSpPr>
          <p:nvPr/>
        </p:nvCxnSpPr>
        <p:spPr>
          <a:xfrm>
            <a:off x="6970496" y="1943842"/>
            <a:ext cx="2560165" cy="2087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5" idx="1"/>
          </p:cNvCxnSpPr>
          <p:nvPr/>
        </p:nvCxnSpPr>
        <p:spPr>
          <a:xfrm>
            <a:off x="11402869" y="-747464"/>
            <a:ext cx="3725482" cy="2753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3"/>
            <a:endCxn id="5" idx="1"/>
          </p:cNvCxnSpPr>
          <p:nvPr/>
        </p:nvCxnSpPr>
        <p:spPr>
          <a:xfrm flipV="1">
            <a:off x="11402869" y="2006337"/>
            <a:ext cx="3725482" cy="2024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" idx="0"/>
            <a:endCxn id="10" idx="1"/>
          </p:cNvCxnSpPr>
          <p:nvPr/>
        </p:nvCxnSpPr>
        <p:spPr>
          <a:xfrm flipV="1">
            <a:off x="631649" y="-747464"/>
            <a:ext cx="8899012" cy="2410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2"/>
            <a:endCxn id="11" idx="1"/>
          </p:cNvCxnSpPr>
          <p:nvPr/>
        </p:nvCxnSpPr>
        <p:spPr>
          <a:xfrm>
            <a:off x="631649" y="2166982"/>
            <a:ext cx="8871691" cy="3762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4" idx="2"/>
            <a:endCxn id="12" idx="1"/>
          </p:cNvCxnSpPr>
          <p:nvPr/>
        </p:nvCxnSpPr>
        <p:spPr>
          <a:xfrm>
            <a:off x="631649" y="2166982"/>
            <a:ext cx="8899012" cy="1864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3"/>
            <a:endCxn id="5" idx="1"/>
          </p:cNvCxnSpPr>
          <p:nvPr/>
        </p:nvCxnSpPr>
        <p:spPr>
          <a:xfrm flipV="1">
            <a:off x="11375548" y="2006337"/>
            <a:ext cx="3752803" cy="3922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 rot="20805668">
            <a:off x="3400786" y="-61008"/>
            <a:ext cx="4894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TravelReturnDate</a:t>
            </a:r>
            <a:r>
              <a:rPr lang="en-US" sz="1400" dirty="0"/>
              <a:t> </a:t>
            </a:r>
            <a:r>
              <a:rPr lang="en-US" sz="1400" dirty="0" smtClean="0"/>
              <a:t>                       I: </a:t>
            </a:r>
            <a:r>
              <a:rPr lang="en-US" sz="1400" dirty="0" err="1" smtClean="0"/>
              <a:t>HotelCheckoutDate</a:t>
            </a:r>
            <a:endParaRPr lang="en-US" sz="1400" dirty="0"/>
          </a:p>
        </p:txBody>
      </p:sp>
      <p:sp>
        <p:nvSpPr>
          <p:cNvPr id="61" name="TextBox 60"/>
          <p:cNvSpPr txBox="1"/>
          <p:nvPr/>
        </p:nvSpPr>
        <p:spPr>
          <a:xfrm rot="1427809">
            <a:off x="3620712" y="3980352"/>
            <a:ext cx="4115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 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                            I: </a:t>
            </a:r>
            <a:r>
              <a:rPr lang="en-US" sz="1400" dirty="0" err="1" smtClean="0"/>
              <a:t>MappedLocation</a:t>
            </a:r>
            <a:endParaRPr lang="en-US" sz="1400" dirty="0"/>
          </a:p>
        </p:txBody>
      </p:sp>
      <p:sp>
        <p:nvSpPr>
          <p:cNvPr id="63" name="TextBox 62"/>
          <p:cNvSpPr txBox="1"/>
          <p:nvPr/>
        </p:nvSpPr>
        <p:spPr>
          <a:xfrm rot="18822191">
            <a:off x="6417109" y="399128"/>
            <a:ext cx="3518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O:FlightArrivalDate</a:t>
            </a:r>
            <a:r>
              <a:rPr lang="en-US" sz="1400" dirty="0" smtClean="0"/>
              <a:t>      </a:t>
            </a:r>
            <a:r>
              <a:rPr lang="en-US" sz="1400" dirty="0" err="1" smtClean="0"/>
              <a:t>I:HotelCheckinDate</a:t>
            </a:r>
            <a:endParaRPr lang="en-US" sz="1400" dirty="0"/>
          </a:p>
        </p:txBody>
      </p:sp>
      <p:sp>
        <p:nvSpPr>
          <p:cNvPr id="64" name="TextBox 63"/>
          <p:cNvSpPr txBox="1"/>
          <p:nvPr/>
        </p:nvSpPr>
        <p:spPr>
          <a:xfrm rot="2458396">
            <a:off x="6732856" y="2869492"/>
            <a:ext cx="3414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FlightArrivalDate</a:t>
            </a:r>
            <a:r>
              <a:rPr lang="en-US" sz="1400" dirty="0" smtClean="0"/>
              <a:t>   </a:t>
            </a:r>
            <a:r>
              <a:rPr lang="en-US" sz="1400" dirty="0" err="1" smtClean="0"/>
              <a:t>I:BusDepartureDate</a:t>
            </a:r>
            <a:endParaRPr lang="en-US" sz="1400" dirty="0"/>
          </a:p>
        </p:txBody>
      </p:sp>
      <p:sp>
        <p:nvSpPr>
          <p:cNvPr id="65" name="TextBox 64"/>
          <p:cNvSpPr txBox="1"/>
          <p:nvPr/>
        </p:nvSpPr>
        <p:spPr>
          <a:xfrm rot="711887">
            <a:off x="4053132" y="3029528"/>
            <a:ext cx="4183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</a:t>
            </a:r>
            <a:r>
              <a:rPr lang="en-US" sz="1400" dirty="0" err="1"/>
              <a:t>ConferenceCity</a:t>
            </a:r>
            <a:r>
              <a:rPr lang="en-US" sz="1400" dirty="0"/>
              <a:t>         </a:t>
            </a:r>
            <a:r>
              <a:rPr lang="en-US" sz="1400" dirty="0" smtClean="0"/>
              <a:t>                      I:  </a:t>
            </a:r>
            <a:r>
              <a:rPr lang="en-US" sz="1400" dirty="0" err="1" smtClean="0"/>
              <a:t>BusDestinationCity</a:t>
            </a:r>
            <a:r>
              <a:rPr lang="en-US" sz="1400" dirty="0" smtClean="0"/>
              <a:t>  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10836" y="3214259"/>
            <a:ext cx="23145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Input: </a:t>
            </a:r>
            <a:r>
              <a:rPr lang="en-US" sz="1400" dirty="0" err="1"/>
              <a:t>TravelDepartureDate</a:t>
            </a:r>
            <a:r>
              <a:rPr lang="en-US" sz="1400" dirty="0" smtClean="0"/>
              <a:t>, </a:t>
            </a:r>
            <a:r>
              <a:rPr lang="en-US" sz="1400" dirty="0" err="1"/>
              <a:t>HomeCity</a:t>
            </a:r>
            <a:r>
              <a:rPr lang="en-US" sz="1400" dirty="0" smtClean="0"/>
              <a:t>,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,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41" name="TextBox 40"/>
          <p:cNvSpPr txBox="1"/>
          <p:nvPr/>
        </p:nvSpPr>
        <p:spPr>
          <a:xfrm rot="19888599">
            <a:off x="11328484" y="2885635"/>
            <a:ext cx="3386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O:BusTicket</a:t>
            </a:r>
            <a:r>
              <a:rPr lang="en-US" sz="1400" dirty="0" smtClean="0"/>
              <a:t>         I : </a:t>
            </a:r>
            <a:r>
              <a:rPr lang="en-US" sz="1400" dirty="0" err="1" smtClean="0"/>
              <a:t>BusTicket</a:t>
            </a:r>
            <a:endParaRPr lang="en-US" sz="1400" dirty="0"/>
          </a:p>
        </p:txBody>
      </p:sp>
      <p:sp>
        <p:nvSpPr>
          <p:cNvPr id="42" name="TextBox 41"/>
          <p:cNvSpPr txBox="1"/>
          <p:nvPr/>
        </p:nvSpPr>
        <p:spPr>
          <a:xfrm rot="18776182">
            <a:off x="10933460" y="3996428"/>
            <a:ext cx="4010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O:StreetMap</a:t>
            </a:r>
            <a:r>
              <a:rPr lang="en-US" sz="1400" dirty="0" smtClean="0"/>
              <a:t>                                    </a:t>
            </a:r>
            <a:r>
              <a:rPr lang="en-US" sz="1400" dirty="0" err="1" smtClean="0"/>
              <a:t>I:TouristMap</a:t>
            </a:r>
            <a:endParaRPr lang="en-US" sz="1400" dirty="0"/>
          </a:p>
        </p:txBody>
      </p:sp>
      <p:sp>
        <p:nvSpPr>
          <p:cNvPr id="43" name="TextBox 42"/>
          <p:cNvSpPr txBox="1"/>
          <p:nvPr/>
        </p:nvSpPr>
        <p:spPr>
          <a:xfrm rot="2133173">
            <a:off x="11406186" y="311094"/>
            <a:ext cx="3720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</a:t>
            </a:r>
            <a:r>
              <a:rPr lang="en-US" sz="1400" b="1" dirty="0" smtClean="0"/>
              <a:t>: </a:t>
            </a:r>
            <a:r>
              <a:rPr lang="en-US" sz="1400" dirty="0" err="1" smtClean="0"/>
              <a:t>HotelReservation</a:t>
            </a:r>
            <a:r>
              <a:rPr lang="en-US" sz="1400" dirty="0" smtClean="0"/>
              <a:t>           I: </a:t>
            </a:r>
            <a:r>
              <a:rPr lang="en-US" sz="1400" dirty="0" err="1" smtClean="0"/>
              <a:t>HotelReservation</a:t>
            </a:r>
            <a:endParaRPr 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1259632" y="1461766"/>
            <a:ext cx="41878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HomeCity</a:t>
            </a:r>
            <a:r>
              <a:rPr lang="en-US" sz="1400" dirty="0" smtClean="0"/>
              <a:t>                            I: </a:t>
            </a:r>
            <a:r>
              <a:rPr lang="en-US" sz="1400" dirty="0" err="1" smtClean="0"/>
              <a:t>FlightOriginCity</a:t>
            </a:r>
            <a:endParaRPr lang="en-US" sz="1400" dirty="0"/>
          </a:p>
          <a:p>
            <a:r>
              <a:rPr lang="en-US" sz="1400" dirty="0" smtClean="0"/>
              <a:t>O</a:t>
            </a:r>
            <a:r>
              <a:rPr lang="en-US" sz="1400" dirty="0"/>
              <a:t>: </a:t>
            </a:r>
            <a:r>
              <a:rPr lang="en-US" sz="1400" dirty="0" err="1"/>
              <a:t>ConferenceCity</a:t>
            </a:r>
            <a:r>
              <a:rPr lang="en-US" sz="1400" dirty="0"/>
              <a:t>                </a:t>
            </a:r>
            <a:r>
              <a:rPr lang="en-US" sz="1400" dirty="0" smtClean="0"/>
              <a:t>  </a:t>
            </a:r>
            <a:r>
              <a:rPr lang="en-US" sz="1400" dirty="0"/>
              <a:t>I: </a:t>
            </a:r>
            <a:r>
              <a:rPr lang="en-US" sz="1400" dirty="0" err="1" smtClean="0"/>
              <a:t>FlightDestinationCity</a:t>
            </a:r>
            <a:endParaRPr lang="en-US" sz="1400" dirty="0" smtClean="0"/>
          </a:p>
          <a:p>
            <a:r>
              <a:rPr lang="en-US" sz="1400" dirty="0"/>
              <a:t>O: </a:t>
            </a:r>
            <a:r>
              <a:rPr lang="en-US" sz="1400" dirty="0" err="1"/>
              <a:t>TravelDepartureDate</a:t>
            </a:r>
            <a:r>
              <a:rPr lang="en-US" sz="1400" dirty="0"/>
              <a:t>     </a:t>
            </a:r>
            <a:r>
              <a:rPr lang="en-US" sz="1400" dirty="0" smtClean="0"/>
              <a:t>   </a:t>
            </a:r>
            <a:r>
              <a:rPr lang="en-US" sz="1400" dirty="0"/>
              <a:t>I: </a:t>
            </a:r>
            <a:r>
              <a:rPr lang="en-US" sz="1400" dirty="0" err="1" smtClean="0"/>
              <a:t>FlightDepartureDate</a:t>
            </a:r>
            <a:endParaRPr lang="en-US" sz="1400" dirty="0" smtClean="0"/>
          </a:p>
          <a:p>
            <a:r>
              <a:rPr lang="en-US" sz="1400" dirty="0" smtClean="0"/>
              <a:t>O: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             I: </a:t>
            </a:r>
            <a:r>
              <a:rPr lang="en-US" sz="1400" dirty="0" err="1" smtClean="0"/>
              <a:t>FlightReturnDate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50" name="TextBox 149"/>
          <p:cNvSpPr txBox="1"/>
          <p:nvPr/>
        </p:nvSpPr>
        <p:spPr>
          <a:xfrm>
            <a:off x="14739487" y="3307244"/>
            <a:ext cx="15698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Output:</a:t>
            </a:r>
          </a:p>
          <a:p>
            <a:r>
              <a:rPr lang="en-US" sz="1400" dirty="0" err="1" smtClean="0"/>
              <a:t>BusTicket</a:t>
            </a:r>
            <a:r>
              <a:rPr lang="en-US" sz="1400" dirty="0" smtClean="0"/>
              <a:t>, </a:t>
            </a:r>
          </a:p>
          <a:p>
            <a:r>
              <a:rPr lang="en-US" sz="1400" dirty="0"/>
              <a:t> </a:t>
            </a:r>
            <a:r>
              <a:rPr lang="en-US" sz="1400" dirty="0" err="1" smtClean="0"/>
              <a:t>FlightTicket</a:t>
            </a:r>
            <a:r>
              <a:rPr lang="en-US" sz="1400" dirty="0" smtClean="0"/>
              <a:t>,</a:t>
            </a:r>
          </a:p>
          <a:p>
            <a:r>
              <a:rPr lang="en-US" sz="1400" dirty="0" err="1" smtClean="0"/>
              <a:t>TouristMap</a:t>
            </a:r>
            <a:r>
              <a:rPr lang="en-US" sz="1400" dirty="0" smtClean="0"/>
              <a:t>, </a:t>
            </a:r>
            <a:r>
              <a:rPr lang="en-US" sz="1400" dirty="0" err="1" smtClean="0"/>
              <a:t>HotelReservation</a:t>
            </a:r>
            <a:endParaRPr lang="en-US" sz="1400" dirty="0"/>
          </a:p>
          <a:p>
            <a:r>
              <a:rPr lang="en-US" sz="1400" dirty="0" smtClean="0"/>
              <a:t> </a:t>
            </a:r>
            <a:endParaRPr lang="en-US" sz="1400" dirty="0"/>
          </a:p>
        </p:txBody>
      </p:sp>
      <p:cxnSp>
        <p:nvCxnSpPr>
          <p:cNvPr id="152" name="Straight Connector 151"/>
          <p:cNvCxnSpPr>
            <a:stCxn id="8" idx="3"/>
            <a:endCxn id="5" idx="1"/>
          </p:cNvCxnSpPr>
          <p:nvPr/>
        </p:nvCxnSpPr>
        <p:spPr>
          <a:xfrm>
            <a:off x="6970496" y="1943842"/>
            <a:ext cx="8157855" cy="62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9017303" y="1662926"/>
            <a:ext cx="4627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FlightTicket</a:t>
            </a:r>
            <a:r>
              <a:rPr lang="en-US" sz="1400" dirty="0" smtClean="0"/>
              <a:t>                                 </a:t>
            </a:r>
            <a:r>
              <a:rPr lang="en-US" sz="1400" dirty="0" err="1" smtClean="0"/>
              <a:t>I:FlightTicket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804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96044" y="1609340"/>
            <a:ext cx="81654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128351" y="1754309"/>
            <a:ext cx="81654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98288" y="1205760"/>
            <a:ext cx="1930018" cy="14761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Flight Information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"0.64"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3.47"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"0.45"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757.93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 smtClean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682147" y="-929306"/>
            <a:ext cx="1930018" cy="12961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Hotel Function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0.69"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2.29"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0.46"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670.94"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503340" y="5280192"/>
            <a:ext cx="1930018" cy="12980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Generate Map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0.46"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6.72"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0.66"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174.47"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530661" y="3264900"/>
            <a:ext cx="1930018" cy="1532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Bus Service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0.07"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1.15"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0.72"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"429.</a:t>
            </a:r>
            <a:r>
              <a:rPr lang="en-US" sz="1400" dirty="0" smtClean="0">
                <a:solidFill>
                  <a:schemeClr val="tx1"/>
                </a:solidFill>
              </a:rPr>
              <a:t>23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4" idx="3"/>
            <a:endCxn id="8" idx="1"/>
          </p:cNvCxnSpPr>
          <p:nvPr/>
        </p:nvCxnSpPr>
        <p:spPr>
          <a:xfrm>
            <a:off x="420502" y="1861368"/>
            <a:ext cx="4677786" cy="82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3"/>
            <a:endCxn id="10" idx="1"/>
          </p:cNvCxnSpPr>
          <p:nvPr/>
        </p:nvCxnSpPr>
        <p:spPr>
          <a:xfrm flipV="1">
            <a:off x="7028306" y="-281233"/>
            <a:ext cx="2653841" cy="2225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2" idx="1"/>
          </p:cNvCxnSpPr>
          <p:nvPr/>
        </p:nvCxnSpPr>
        <p:spPr>
          <a:xfrm>
            <a:off x="7028306" y="1943842"/>
            <a:ext cx="2502355" cy="2087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5" idx="1"/>
          </p:cNvCxnSpPr>
          <p:nvPr/>
        </p:nvCxnSpPr>
        <p:spPr>
          <a:xfrm>
            <a:off x="11612165" y="-281233"/>
            <a:ext cx="3516186" cy="2287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3"/>
            <a:endCxn id="5" idx="1"/>
          </p:cNvCxnSpPr>
          <p:nvPr/>
        </p:nvCxnSpPr>
        <p:spPr>
          <a:xfrm flipV="1">
            <a:off x="11460679" y="2006337"/>
            <a:ext cx="3667672" cy="2024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" idx="0"/>
            <a:endCxn id="10" idx="1"/>
          </p:cNvCxnSpPr>
          <p:nvPr/>
        </p:nvCxnSpPr>
        <p:spPr>
          <a:xfrm flipV="1">
            <a:off x="12229" y="-281233"/>
            <a:ext cx="9669918" cy="1890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2"/>
            <a:endCxn id="11" idx="1"/>
          </p:cNvCxnSpPr>
          <p:nvPr/>
        </p:nvCxnSpPr>
        <p:spPr>
          <a:xfrm>
            <a:off x="12229" y="2113396"/>
            <a:ext cx="9491111" cy="3815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4" idx="2"/>
            <a:endCxn id="12" idx="1"/>
          </p:cNvCxnSpPr>
          <p:nvPr/>
        </p:nvCxnSpPr>
        <p:spPr>
          <a:xfrm>
            <a:off x="12229" y="2113396"/>
            <a:ext cx="9518432" cy="1917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3"/>
            <a:endCxn id="5" idx="1"/>
          </p:cNvCxnSpPr>
          <p:nvPr/>
        </p:nvCxnSpPr>
        <p:spPr>
          <a:xfrm flipV="1">
            <a:off x="11433358" y="2006337"/>
            <a:ext cx="3694993" cy="3922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0836" y="3214259"/>
            <a:ext cx="23860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Input: </a:t>
            </a:r>
            <a:r>
              <a:rPr lang="en-US" sz="1400" dirty="0" err="1"/>
              <a:t>TravelDepartureDate</a:t>
            </a:r>
            <a:r>
              <a:rPr lang="en-US" sz="1400" dirty="0" smtClean="0"/>
              <a:t>, </a:t>
            </a:r>
            <a:r>
              <a:rPr lang="en-US" sz="1400" dirty="0" err="1"/>
              <a:t>HomeCity</a:t>
            </a:r>
            <a:r>
              <a:rPr lang="en-US" sz="1400" dirty="0" smtClean="0"/>
              <a:t>,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,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50" name="TextBox 149"/>
          <p:cNvSpPr txBox="1"/>
          <p:nvPr/>
        </p:nvSpPr>
        <p:spPr>
          <a:xfrm>
            <a:off x="14712166" y="2633006"/>
            <a:ext cx="16182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Output:</a:t>
            </a:r>
          </a:p>
          <a:p>
            <a:r>
              <a:rPr lang="en-US" sz="1400" dirty="0" err="1" smtClean="0"/>
              <a:t>BusTicket</a:t>
            </a:r>
            <a:r>
              <a:rPr lang="en-US" sz="1400" dirty="0" smtClean="0"/>
              <a:t>, </a:t>
            </a:r>
          </a:p>
          <a:p>
            <a:r>
              <a:rPr lang="en-US" sz="1400" dirty="0" err="1" smtClean="0"/>
              <a:t>FlightTicket</a:t>
            </a:r>
            <a:r>
              <a:rPr lang="en-US" sz="1400" dirty="0" smtClean="0"/>
              <a:t>,</a:t>
            </a:r>
          </a:p>
          <a:p>
            <a:r>
              <a:rPr lang="en-US" sz="1400" dirty="0" err="1" smtClean="0"/>
              <a:t>TouristMap</a:t>
            </a:r>
            <a:r>
              <a:rPr lang="en-US" sz="1400" dirty="0" smtClean="0"/>
              <a:t>, </a:t>
            </a:r>
            <a:r>
              <a:rPr lang="en-US" sz="1400" dirty="0" err="1" smtClean="0"/>
              <a:t>HotelReservation</a:t>
            </a:r>
            <a:endParaRPr lang="en-US" sz="1400" dirty="0"/>
          </a:p>
          <a:p>
            <a:r>
              <a:rPr lang="en-US" sz="1400" dirty="0" smtClean="0"/>
              <a:t> </a:t>
            </a:r>
            <a:endParaRPr lang="en-US" sz="1400" dirty="0"/>
          </a:p>
        </p:txBody>
      </p:sp>
      <p:cxnSp>
        <p:nvCxnSpPr>
          <p:cNvPr id="152" name="Straight Connector 151"/>
          <p:cNvCxnSpPr>
            <a:stCxn id="8" idx="3"/>
            <a:endCxn id="5" idx="1"/>
          </p:cNvCxnSpPr>
          <p:nvPr/>
        </p:nvCxnSpPr>
        <p:spPr>
          <a:xfrm>
            <a:off x="7028306" y="1943842"/>
            <a:ext cx="8100045" cy="62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4819648" y="-36897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4765329" y="148614"/>
            <a:ext cx="2175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O:TravelReturnDate</a:t>
            </a:r>
            <a:r>
              <a:rPr lang="en-US" sz="1400" dirty="0" smtClean="0"/>
              <a:t>                       I: </a:t>
            </a:r>
            <a:r>
              <a:rPr lang="en-US" sz="1400" dirty="0" err="1" smtClean="0"/>
              <a:t>HotelCheckoutDate</a:t>
            </a:r>
            <a:endParaRPr lang="en-US" sz="1400" dirty="0"/>
          </a:p>
        </p:txBody>
      </p:sp>
      <p:sp>
        <p:nvSpPr>
          <p:cNvPr id="36" name="Rounded Rectangle 35"/>
          <p:cNvSpPr/>
          <p:nvPr/>
        </p:nvSpPr>
        <p:spPr>
          <a:xfrm>
            <a:off x="5384972" y="4253437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5500507" y="4436702"/>
            <a:ext cx="1749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                          </a:t>
            </a:r>
          </a:p>
          <a:p>
            <a:r>
              <a:rPr lang="en-US" sz="1400" dirty="0" smtClean="0"/>
              <a:t>I:  </a:t>
            </a:r>
            <a:r>
              <a:rPr lang="en-US" sz="1400" dirty="0" err="1" smtClean="0"/>
              <a:t>MappedLocation</a:t>
            </a:r>
            <a:endParaRPr lang="en-US" sz="1400" dirty="0"/>
          </a:p>
        </p:txBody>
      </p:sp>
      <p:sp>
        <p:nvSpPr>
          <p:cNvPr id="38" name="Rounded Rectangle 37"/>
          <p:cNvSpPr/>
          <p:nvPr/>
        </p:nvSpPr>
        <p:spPr>
          <a:xfrm>
            <a:off x="7366540" y="358735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7510486" y="523440"/>
            <a:ext cx="1872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O:FlightArrivalDate</a:t>
            </a:r>
            <a:r>
              <a:rPr lang="en-US" sz="1400" dirty="0" smtClean="0"/>
              <a:t>      </a:t>
            </a:r>
          </a:p>
          <a:p>
            <a:r>
              <a:rPr lang="en-US" sz="1400" dirty="0" err="1" smtClean="0"/>
              <a:t>I:HotelCheckinDate</a:t>
            </a:r>
            <a:endParaRPr lang="en-US" sz="1400" dirty="0"/>
          </a:p>
        </p:txBody>
      </p:sp>
      <p:sp>
        <p:nvSpPr>
          <p:cNvPr id="39" name="Rounded Rectangle 38"/>
          <p:cNvSpPr/>
          <p:nvPr/>
        </p:nvSpPr>
        <p:spPr>
          <a:xfrm>
            <a:off x="7324633" y="2389400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7324632" y="2573951"/>
            <a:ext cx="1925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FlightArrivalDate</a:t>
            </a:r>
            <a:r>
              <a:rPr lang="en-US" sz="1400" dirty="0" smtClean="0"/>
              <a:t>  </a:t>
            </a:r>
          </a:p>
          <a:p>
            <a:r>
              <a:rPr lang="en-US" sz="1400" dirty="0" smtClean="0"/>
              <a:t> I: </a:t>
            </a:r>
            <a:r>
              <a:rPr lang="en-US" sz="1400" dirty="0" err="1" smtClean="0"/>
              <a:t>BusDepartureDate</a:t>
            </a:r>
            <a:endParaRPr lang="en-US" sz="1400" dirty="0"/>
          </a:p>
        </p:txBody>
      </p:sp>
      <p:sp>
        <p:nvSpPr>
          <p:cNvPr id="40" name="Rounded Rectangle 39"/>
          <p:cNvSpPr/>
          <p:nvPr/>
        </p:nvSpPr>
        <p:spPr>
          <a:xfrm>
            <a:off x="9915338" y="1453296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Box 152"/>
          <p:cNvSpPr txBox="1"/>
          <p:nvPr/>
        </p:nvSpPr>
        <p:spPr>
          <a:xfrm>
            <a:off x="10221915" y="1646867"/>
            <a:ext cx="1701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FlightTicket</a:t>
            </a:r>
            <a:r>
              <a:rPr lang="en-US" sz="1400" dirty="0" smtClean="0"/>
              <a:t>              </a:t>
            </a:r>
          </a:p>
          <a:p>
            <a:r>
              <a:rPr lang="en-US" sz="1400" dirty="0" smtClean="0"/>
              <a:t>I: </a:t>
            </a:r>
            <a:r>
              <a:rPr lang="en-US" sz="1400" dirty="0" err="1" smtClean="0"/>
              <a:t>FlightTicket</a:t>
            </a:r>
            <a:endParaRPr lang="en-US" sz="1400" dirty="0"/>
          </a:p>
        </p:txBody>
      </p:sp>
      <p:sp>
        <p:nvSpPr>
          <p:cNvPr id="45" name="Rounded Rectangle 44"/>
          <p:cNvSpPr/>
          <p:nvPr/>
        </p:nvSpPr>
        <p:spPr>
          <a:xfrm>
            <a:off x="12213306" y="269656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2254938" y="427121"/>
            <a:ext cx="1977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</a:t>
            </a:r>
            <a:r>
              <a:rPr lang="en-US" sz="1400" b="1" dirty="0" smtClean="0"/>
              <a:t>: </a:t>
            </a:r>
            <a:r>
              <a:rPr lang="en-US" sz="1400" dirty="0" err="1" smtClean="0"/>
              <a:t>HotelReservation</a:t>
            </a:r>
            <a:r>
              <a:rPr lang="en-US" sz="1400" dirty="0" smtClean="0"/>
              <a:t>  </a:t>
            </a:r>
          </a:p>
          <a:p>
            <a:r>
              <a:rPr lang="en-US" sz="1400" dirty="0" smtClean="0"/>
              <a:t>I: </a:t>
            </a:r>
            <a:r>
              <a:rPr lang="en-US" sz="1400" dirty="0" err="1" smtClean="0"/>
              <a:t>HotelReservation</a:t>
            </a:r>
            <a:endParaRPr lang="en-US" sz="1400" dirty="0"/>
          </a:p>
        </p:txBody>
      </p:sp>
      <p:sp>
        <p:nvSpPr>
          <p:cNvPr id="46" name="Rounded Rectangle 45"/>
          <p:cNvSpPr/>
          <p:nvPr/>
        </p:nvSpPr>
        <p:spPr>
          <a:xfrm>
            <a:off x="11531586" y="2746207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11860383" y="2940289"/>
            <a:ext cx="1548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O:BusTicket</a:t>
            </a:r>
            <a:endParaRPr lang="en-US" sz="1400" dirty="0"/>
          </a:p>
          <a:p>
            <a:r>
              <a:rPr lang="en-US" sz="1400" dirty="0" smtClean="0"/>
              <a:t>I : </a:t>
            </a:r>
            <a:r>
              <a:rPr lang="en-US" sz="1400" dirty="0" err="1" smtClean="0"/>
              <a:t>BusTicket</a:t>
            </a:r>
            <a:endParaRPr lang="en-US" sz="1400" dirty="0"/>
          </a:p>
        </p:txBody>
      </p:sp>
      <p:sp>
        <p:nvSpPr>
          <p:cNvPr id="48" name="Rounded Rectangle 47"/>
          <p:cNvSpPr/>
          <p:nvPr/>
        </p:nvSpPr>
        <p:spPr>
          <a:xfrm>
            <a:off x="11978016" y="4139094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2254936" y="4345536"/>
            <a:ext cx="1624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StreetMap</a:t>
            </a:r>
            <a:endParaRPr lang="en-US" sz="1400" dirty="0"/>
          </a:p>
          <a:p>
            <a:r>
              <a:rPr lang="en-US" sz="1400" dirty="0" smtClean="0"/>
              <a:t> I: </a:t>
            </a:r>
            <a:r>
              <a:rPr lang="en-US" sz="1400" dirty="0" err="1" smtClean="0"/>
              <a:t>TouristMap</a:t>
            </a:r>
            <a:endParaRPr lang="en-US" sz="1400" dirty="0"/>
          </a:p>
        </p:txBody>
      </p:sp>
      <p:sp>
        <p:nvSpPr>
          <p:cNvPr id="49" name="Rounded Rectangle 48"/>
          <p:cNvSpPr/>
          <p:nvPr/>
        </p:nvSpPr>
        <p:spPr>
          <a:xfrm>
            <a:off x="899592" y="1397780"/>
            <a:ext cx="4036833" cy="954107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828775" y="1397780"/>
            <a:ext cx="42695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HomeCity</a:t>
            </a:r>
            <a:r>
              <a:rPr lang="en-US" sz="1400" dirty="0" smtClean="0"/>
              <a:t>                       I: </a:t>
            </a:r>
            <a:r>
              <a:rPr lang="en-US" sz="1400" dirty="0" err="1" smtClean="0"/>
              <a:t>FlightOriginCity</a:t>
            </a:r>
            <a:endParaRPr lang="en-US" sz="1400" dirty="0"/>
          </a:p>
          <a:p>
            <a:r>
              <a:rPr lang="en-US" sz="1400" dirty="0" smtClean="0"/>
              <a:t>O</a:t>
            </a:r>
            <a:r>
              <a:rPr lang="en-US" sz="1400" dirty="0"/>
              <a:t>: </a:t>
            </a:r>
            <a:r>
              <a:rPr lang="en-US" sz="1400" dirty="0" err="1"/>
              <a:t>ConferenceCity</a:t>
            </a:r>
            <a:r>
              <a:rPr lang="en-US" sz="1400" dirty="0"/>
              <a:t>           </a:t>
            </a:r>
            <a:r>
              <a:rPr lang="en-US" sz="1400" dirty="0" smtClean="0"/>
              <a:t>   </a:t>
            </a:r>
            <a:r>
              <a:rPr lang="en-US" sz="1400" dirty="0"/>
              <a:t>I: </a:t>
            </a:r>
            <a:r>
              <a:rPr lang="en-US" sz="1400" dirty="0" err="1" smtClean="0"/>
              <a:t>FlightDestinationCity</a:t>
            </a:r>
            <a:endParaRPr lang="en-US" sz="1400" dirty="0" smtClean="0"/>
          </a:p>
          <a:p>
            <a:r>
              <a:rPr lang="en-US" sz="1400" dirty="0"/>
              <a:t>O: </a:t>
            </a:r>
            <a:r>
              <a:rPr lang="en-US" sz="1400" dirty="0" err="1"/>
              <a:t>TravelDepartureDate</a:t>
            </a:r>
            <a:r>
              <a:rPr lang="en-US" sz="1400" dirty="0"/>
              <a:t>   </a:t>
            </a:r>
            <a:r>
              <a:rPr lang="en-US" sz="1400" dirty="0" smtClean="0"/>
              <a:t>  I</a:t>
            </a:r>
            <a:r>
              <a:rPr lang="en-US" sz="1400" dirty="0"/>
              <a:t>: </a:t>
            </a:r>
            <a:r>
              <a:rPr lang="en-US" sz="1400" dirty="0" err="1" smtClean="0"/>
              <a:t>FlightDepartureDate</a:t>
            </a:r>
            <a:endParaRPr lang="en-US" sz="1400" dirty="0" smtClean="0"/>
          </a:p>
          <a:p>
            <a:r>
              <a:rPr lang="en-US" sz="1400" dirty="0" smtClean="0"/>
              <a:t>O: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         I: </a:t>
            </a:r>
            <a:r>
              <a:rPr lang="en-US" sz="1400" dirty="0" err="1" smtClean="0"/>
              <a:t>FlightReturnDate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55" name="Rounded Rectangle 54"/>
          <p:cNvSpPr/>
          <p:nvPr/>
        </p:nvSpPr>
        <p:spPr>
          <a:xfrm>
            <a:off x="5030314" y="2897990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5030314" y="3065233"/>
            <a:ext cx="1917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ConferenceCity</a:t>
            </a:r>
            <a:endParaRPr lang="en-US" sz="1400" dirty="0" smtClean="0"/>
          </a:p>
          <a:p>
            <a:r>
              <a:rPr lang="en-US" sz="1400" dirty="0" smtClean="0"/>
              <a:t>I:  </a:t>
            </a:r>
            <a:r>
              <a:rPr lang="en-US" sz="1400" dirty="0" err="1" smtClean="0"/>
              <a:t>BusDestinationCity</a:t>
            </a:r>
            <a:r>
              <a:rPr lang="en-US" sz="1400" dirty="0" smtClean="0"/>
              <a:t> 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0552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63888" y="47667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OWL: Thing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75856" y="1052736"/>
            <a:ext cx="2016224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Travel Information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3568" y="190069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07754" y="1899565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44008" y="191683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29846" y="190069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Reservation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85000" y="191683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Ticket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98356" y="3140968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Arrival Date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1195205" y="3113071"/>
            <a:ext cx="1728192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Departure Date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55776" y="3140968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11960" y="3140968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Rural 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940152" y="3140968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Urban 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195736" y="407707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From City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79912" y="407707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 City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/>
          <p:cNvCxnSpPr>
            <a:stCxn id="4" idx="2"/>
            <a:endCxn id="5" idx="0"/>
          </p:cNvCxnSpPr>
          <p:nvPr/>
        </p:nvCxnSpPr>
        <p:spPr>
          <a:xfrm>
            <a:off x="4283968" y="836712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5" idx="2"/>
            <a:endCxn id="6" idx="0"/>
          </p:cNvCxnSpPr>
          <p:nvPr/>
        </p:nvCxnSpPr>
        <p:spPr>
          <a:xfrm flipH="1">
            <a:off x="1403648" y="1412776"/>
            <a:ext cx="2880320" cy="487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5" idx="2"/>
            <a:endCxn id="7" idx="0"/>
          </p:cNvCxnSpPr>
          <p:nvPr/>
        </p:nvCxnSpPr>
        <p:spPr>
          <a:xfrm flipH="1">
            <a:off x="3327834" y="1412776"/>
            <a:ext cx="956134" cy="4867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5" idx="2"/>
            <a:endCxn id="8" idx="0"/>
          </p:cNvCxnSpPr>
          <p:nvPr/>
        </p:nvCxnSpPr>
        <p:spPr>
          <a:xfrm>
            <a:off x="4283968" y="1412776"/>
            <a:ext cx="1080120" cy="504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5" idx="2"/>
            <a:endCxn id="9" idx="0"/>
          </p:cNvCxnSpPr>
          <p:nvPr/>
        </p:nvCxnSpPr>
        <p:spPr>
          <a:xfrm>
            <a:off x="4283968" y="1412776"/>
            <a:ext cx="3165958" cy="487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5" idx="2"/>
            <a:endCxn id="10" idx="0"/>
          </p:cNvCxnSpPr>
          <p:nvPr/>
        </p:nvCxnSpPr>
        <p:spPr>
          <a:xfrm>
            <a:off x="4283968" y="1412776"/>
            <a:ext cx="5221112" cy="504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6" idx="2"/>
            <a:endCxn id="11" idx="0"/>
          </p:cNvCxnSpPr>
          <p:nvPr/>
        </p:nvCxnSpPr>
        <p:spPr>
          <a:xfrm>
            <a:off x="1403648" y="2260732"/>
            <a:ext cx="214788" cy="880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" idx="2"/>
            <a:endCxn id="12" idx="0"/>
          </p:cNvCxnSpPr>
          <p:nvPr/>
        </p:nvCxnSpPr>
        <p:spPr>
          <a:xfrm flipH="1">
            <a:off x="-331109" y="2260732"/>
            <a:ext cx="1734757" cy="852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7" idx="2"/>
            <a:endCxn id="13" idx="0"/>
          </p:cNvCxnSpPr>
          <p:nvPr/>
        </p:nvCxnSpPr>
        <p:spPr>
          <a:xfrm flipH="1">
            <a:off x="3275856" y="2259605"/>
            <a:ext cx="51978" cy="881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3" idx="2"/>
            <a:endCxn id="16" idx="0"/>
          </p:cNvCxnSpPr>
          <p:nvPr/>
        </p:nvCxnSpPr>
        <p:spPr>
          <a:xfrm flipH="1">
            <a:off x="2915816" y="3501008"/>
            <a:ext cx="360040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3" idx="2"/>
            <a:endCxn id="17" idx="0"/>
          </p:cNvCxnSpPr>
          <p:nvPr/>
        </p:nvCxnSpPr>
        <p:spPr>
          <a:xfrm>
            <a:off x="3275856" y="3501008"/>
            <a:ext cx="1224136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8" idx="2"/>
            <a:endCxn id="14" idx="0"/>
          </p:cNvCxnSpPr>
          <p:nvPr/>
        </p:nvCxnSpPr>
        <p:spPr>
          <a:xfrm flipH="1">
            <a:off x="4932040" y="2276872"/>
            <a:ext cx="432048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8" idx="2"/>
            <a:endCxn id="15" idx="0"/>
          </p:cNvCxnSpPr>
          <p:nvPr/>
        </p:nvCxnSpPr>
        <p:spPr>
          <a:xfrm>
            <a:off x="5364088" y="2276872"/>
            <a:ext cx="1296144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3665538" y="4555469"/>
            <a:ext cx="2358008" cy="616565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BusDestinationCity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ConferenceCity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FlightDestinationCity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1938137" y="2568341"/>
            <a:ext cx="1287454" cy="28013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MappedLocation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503345" y="3930589"/>
            <a:ext cx="1529838" cy="651812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FlightArrivalDate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HotelCheckinDate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BusDepartureDate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-1195205" y="3930588"/>
            <a:ext cx="1556382" cy="651812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FlightDepartureDate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TravelDepartureDate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166887" y="4582400"/>
            <a:ext cx="1364947" cy="443601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FlightOriginCity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HomeCity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7021178" y="2568341"/>
            <a:ext cx="1440160" cy="261923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HotelReservation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6372200" y="3668198"/>
            <a:ext cx="1245013" cy="26239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StreetMap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4682795" y="3691373"/>
            <a:ext cx="1205880" cy="23581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FarmMap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4161661" y="2564903"/>
            <a:ext cx="1001530" cy="283571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TouristMap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-1257640" y="1734692"/>
            <a:ext cx="1725184" cy="977557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FlightReturnDate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HotelCheckoutDate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TravelReturnDate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9744346" y="3691634"/>
            <a:ext cx="953742" cy="34626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tx1"/>
                </a:solidFill>
              </a:rPr>
              <a:t>FlightTicket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cxnSp>
        <p:nvCxnSpPr>
          <p:cNvPr id="69" name="Straight Arrow Connector 68"/>
          <p:cNvCxnSpPr>
            <a:stCxn id="60" idx="3"/>
            <a:endCxn id="6" idx="1"/>
          </p:cNvCxnSpPr>
          <p:nvPr/>
        </p:nvCxnSpPr>
        <p:spPr>
          <a:xfrm flipV="1">
            <a:off x="467544" y="2080712"/>
            <a:ext cx="216024" cy="14275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4" idx="0"/>
            <a:endCxn id="12" idx="2"/>
          </p:cNvCxnSpPr>
          <p:nvPr/>
        </p:nvCxnSpPr>
        <p:spPr>
          <a:xfrm flipV="1">
            <a:off x="-417014" y="3473111"/>
            <a:ext cx="85905" cy="45747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2" idx="0"/>
            <a:endCxn id="7" idx="2"/>
          </p:cNvCxnSpPr>
          <p:nvPr/>
        </p:nvCxnSpPr>
        <p:spPr>
          <a:xfrm flipV="1">
            <a:off x="2581864" y="2259605"/>
            <a:ext cx="745970" cy="30873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59" idx="0"/>
            <a:endCxn id="8" idx="2"/>
          </p:cNvCxnSpPr>
          <p:nvPr/>
        </p:nvCxnSpPr>
        <p:spPr>
          <a:xfrm flipV="1">
            <a:off x="4662426" y="2276872"/>
            <a:ext cx="701662" cy="28803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6" idx="0"/>
            <a:endCxn id="9" idx="2"/>
          </p:cNvCxnSpPr>
          <p:nvPr/>
        </p:nvCxnSpPr>
        <p:spPr>
          <a:xfrm flipH="1" flipV="1">
            <a:off x="7449926" y="2260732"/>
            <a:ext cx="291332" cy="30760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1" idx="0"/>
            <a:endCxn id="68" idx="2"/>
          </p:cNvCxnSpPr>
          <p:nvPr/>
        </p:nvCxnSpPr>
        <p:spPr>
          <a:xfrm flipV="1">
            <a:off x="10221217" y="3497913"/>
            <a:ext cx="181811" cy="19372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53" idx="0"/>
            <a:endCxn id="11" idx="2"/>
          </p:cNvCxnSpPr>
          <p:nvPr/>
        </p:nvCxnSpPr>
        <p:spPr>
          <a:xfrm flipV="1">
            <a:off x="1268264" y="3501008"/>
            <a:ext cx="350172" cy="42958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55" idx="0"/>
            <a:endCxn id="16" idx="2"/>
          </p:cNvCxnSpPr>
          <p:nvPr/>
        </p:nvCxnSpPr>
        <p:spPr>
          <a:xfrm flipV="1">
            <a:off x="2849361" y="4437112"/>
            <a:ext cx="66455" cy="14528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51" idx="0"/>
            <a:endCxn id="17" idx="2"/>
          </p:cNvCxnSpPr>
          <p:nvPr/>
        </p:nvCxnSpPr>
        <p:spPr>
          <a:xfrm flipH="1" flipV="1">
            <a:off x="4499992" y="4437112"/>
            <a:ext cx="344550" cy="11835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58" idx="0"/>
            <a:endCxn id="14" idx="2"/>
          </p:cNvCxnSpPr>
          <p:nvPr/>
        </p:nvCxnSpPr>
        <p:spPr>
          <a:xfrm flipH="1" flipV="1">
            <a:off x="4932040" y="3501008"/>
            <a:ext cx="353695" cy="19036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57" idx="0"/>
            <a:endCxn id="15" idx="2"/>
          </p:cNvCxnSpPr>
          <p:nvPr/>
        </p:nvCxnSpPr>
        <p:spPr>
          <a:xfrm flipH="1" flipV="1">
            <a:off x="6660232" y="3501008"/>
            <a:ext cx="334475" cy="16719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9120584" y="4525703"/>
            <a:ext cx="1347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Concept:</a:t>
            </a:r>
          </a:p>
          <a:p>
            <a:r>
              <a:rPr lang="en-US" dirty="0" smtClean="0"/>
              <a:t>Instance:</a:t>
            </a:r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10258436" y="4642272"/>
            <a:ext cx="695923" cy="1898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10258437" y="4886388"/>
            <a:ext cx="697844" cy="192707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9540552" y="3137873"/>
            <a:ext cx="1724951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AirplaneTicket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" name="Straight Connector 47"/>
          <p:cNvCxnSpPr>
            <a:stCxn id="10" idx="2"/>
            <a:endCxn id="68" idx="0"/>
          </p:cNvCxnSpPr>
          <p:nvPr/>
        </p:nvCxnSpPr>
        <p:spPr>
          <a:xfrm>
            <a:off x="9505080" y="2276872"/>
            <a:ext cx="897948" cy="861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7596336" y="3137873"/>
            <a:ext cx="1724951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Bus Ticket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8028384" y="3668198"/>
            <a:ext cx="914590" cy="34626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tx1"/>
                </a:solidFill>
              </a:rPr>
              <a:t>BusTicket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9" name="Straight Arrow Connector 78"/>
          <p:cNvCxnSpPr>
            <a:stCxn id="77" idx="0"/>
            <a:endCxn id="75" idx="2"/>
          </p:cNvCxnSpPr>
          <p:nvPr/>
        </p:nvCxnSpPr>
        <p:spPr>
          <a:xfrm flipH="1" flipV="1">
            <a:off x="8458812" y="3497913"/>
            <a:ext cx="26867" cy="17028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75" idx="0"/>
            <a:endCxn id="10" idx="2"/>
          </p:cNvCxnSpPr>
          <p:nvPr/>
        </p:nvCxnSpPr>
        <p:spPr>
          <a:xfrm flipV="1">
            <a:off x="8458812" y="2276872"/>
            <a:ext cx="1046268" cy="861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21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90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3995935" y="2752070"/>
            <a:ext cx="6227963" cy="35572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242228" y="2761579"/>
            <a:ext cx="3165386" cy="35477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𝑖𝑛𝑝𝑢𝑡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𝑜𝑢𝑝𝑢𝑡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),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𝑁𝐹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𝑄𝑜𝑆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208853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1249398" y="3212976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94485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2123728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2555776" y="4610291"/>
            <a:ext cx="809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971600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1403648" y="4610291"/>
            <a:ext cx="9257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1403648" y="3645024"/>
            <a:ext cx="57094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1974595" y="3645024"/>
            <a:ext cx="581181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0" idx="0"/>
            <a:endCxn id="11" idx="2"/>
          </p:cNvCxnSpPr>
          <p:nvPr/>
        </p:nvCxnSpPr>
        <p:spPr>
          <a:xfrm flipV="1">
            <a:off x="1974595" y="2149438"/>
            <a:ext cx="5117" cy="1063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298276" y="4453368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642687" y="4708392"/>
            <a:ext cx="2609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Particle Swarm Optimization</a:t>
            </a:r>
            <a:endParaRPr lang="en-AU" sz="16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4630385" y="4437112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Semantic 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6804248" y="5013176"/>
            <a:ext cx="1926579" cy="93610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105546" y="5733256"/>
            <a:ext cx="1698702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solidFill>
                  <a:schemeClr val="tx1"/>
                </a:solidFill>
              </a:rPr>
              <a:t>Fitness </a:t>
            </a:r>
            <a:endParaRPr lang="en-AU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60" name="Flowchart: Data 159"/>
          <p:cNvSpPr/>
          <p:nvPr/>
        </p:nvSpPr>
        <p:spPr>
          <a:xfrm>
            <a:off x="5940152" y="4437112"/>
            <a:ext cx="1504827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solidFill>
                  <a:schemeClr val="tx1"/>
                </a:solidFill>
              </a:rPr>
              <a:t>QoS</a:t>
            </a:r>
            <a:endParaRPr lang="en-US" sz="11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cxnSp>
        <p:nvCxnSpPr>
          <p:cNvPr id="58" name="Elbow Connector 57"/>
          <p:cNvCxnSpPr>
            <a:stCxn id="10" idx="3"/>
            <a:endCxn id="130" idx="2"/>
          </p:cNvCxnSpPr>
          <p:nvPr/>
        </p:nvCxnSpPr>
        <p:spPr>
          <a:xfrm>
            <a:off x="2699792" y="3429000"/>
            <a:ext cx="2081383" cy="12325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5506373" y="3933056"/>
            <a:ext cx="393881" cy="4975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6588224" y="3727401"/>
            <a:ext cx="467875" cy="709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130" idx="4"/>
          </p:cNvCxnSpPr>
          <p:nvPr/>
        </p:nvCxnSpPr>
        <p:spPr>
          <a:xfrm>
            <a:off x="5384336" y="4885909"/>
            <a:ext cx="0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>
            <a:off x="6538121" y="4885909"/>
            <a:ext cx="15352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73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4995619" y="2856044"/>
            <a:ext cx="5171171" cy="3036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-1470647" y="2879647"/>
            <a:ext cx="3538846" cy="3025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683153" y="4942219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-293657" y="3140968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-756592" y="4908507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714455" y="3933056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1146503" y="4538283"/>
            <a:ext cx="4702" cy="40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-725705" y="3933056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-293657" y="4538283"/>
            <a:ext cx="5117" cy="370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-293657" y="3573016"/>
            <a:ext cx="72519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431540" y="3573016"/>
            <a:ext cx="714963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endCxn id="11" idx="2"/>
          </p:cNvCxnSpPr>
          <p:nvPr/>
        </p:nvCxnSpPr>
        <p:spPr>
          <a:xfrm flipV="1">
            <a:off x="1973879" y="2149438"/>
            <a:ext cx="5833" cy="716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2070258" y="4456138"/>
            <a:ext cx="2132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Semantic Matchmaking</a:t>
            </a:r>
            <a:endParaRPr lang="en-AU" sz="1600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916270" y="4490739"/>
            <a:ext cx="2311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Particle Swarm Optimization</a:t>
            </a:r>
            <a:endParaRPr lang="en-AU" sz="14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5493337" y="4261045"/>
            <a:ext cx="1829974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b="1" dirty="0" smtClean="0">
                <a:solidFill>
                  <a:schemeClr val="tx1"/>
                </a:solidFill>
              </a:rPr>
              <a:t>Comprehensive Quality Model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7137877" y="5013176"/>
            <a:ext cx="1592950" cy="44899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687483" y="5246151"/>
            <a:ext cx="1450394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Calculate Fitness </a:t>
            </a: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>
            <a:stCxn id="111" idx="2"/>
            <a:endCxn id="130" idx="1"/>
          </p:cNvCxnSpPr>
          <p:nvPr/>
        </p:nvCxnSpPr>
        <p:spPr>
          <a:xfrm>
            <a:off x="6390567" y="3865103"/>
            <a:ext cx="17757" cy="3959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2434644" y="2869498"/>
            <a:ext cx="2279396" cy="3025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5" name="Flowchart: Connector 108"/>
          <p:cNvSpPr/>
          <p:nvPr/>
        </p:nvSpPr>
        <p:spPr>
          <a:xfrm>
            <a:off x="3716846" y="306896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6" name="Flowchart: Connector 108"/>
          <p:cNvSpPr/>
          <p:nvPr/>
        </p:nvSpPr>
        <p:spPr>
          <a:xfrm>
            <a:off x="3068774" y="342900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8" name="Flowchart: Connector 108"/>
          <p:cNvSpPr/>
          <p:nvPr/>
        </p:nvSpPr>
        <p:spPr>
          <a:xfrm>
            <a:off x="422090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2" name="Flowchart: Connector 108"/>
          <p:cNvSpPr/>
          <p:nvPr/>
        </p:nvSpPr>
        <p:spPr>
          <a:xfrm>
            <a:off x="386086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4" name="Flowchart: Connector 108"/>
          <p:cNvSpPr/>
          <p:nvPr/>
        </p:nvSpPr>
        <p:spPr>
          <a:xfrm>
            <a:off x="3491880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 rot="16200000">
            <a:off x="1478764" y="4262142"/>
            <a:ext cx="2262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Ontology-based Index Cache</a:t>
            </a:r>
            <a:endParaRPr lang="en-AU" sz="1400" dirty="0"/>
          </a:p>
        </p:txBody>
      </p:sp>
      <p:cxnSp>
        <p:nvCxnSpPr>
          <p:cNvPr id="18" name="Straight Connector 17"/>
          <p:cNvCxnSpPr>
            <a:stCxn id="125" idx="4"/>
          </p:cNvCxnSpPr>
          <p:nvPr/>
        </p:nvCxnSpPr>
        <p:spPr>
          <a:xfrm flipH="1">
            <a:off x="3208965" y="3265620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5" idx="4"/>
            <a:endCxn id="134" idx="0"/>
          </p:cNvCxnSpPr>
          <p:nvPr/>
        </p:nvCxnSpPr>
        <p:spPr>
          <a:xfrm flipH="1">
            <a:off x="3595421" y="3265620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5" idx="4"/>
            <a:endCxn id="132" idx="0"/>
          </p:cNvCxnSpPr>
          <p:nvPr/>
        </p:nvCxnSpPr>
        <p:spPr>
          <a:xfrm>
            <a:off x="3820387" y="3265620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25" idx="4"/>
            <a:endCxn id="128" idx="0"/>
          </p:cNvCxnSpPr>
          <p:nvPr/>
        </p:nvCxnSpPr>
        <p:spPr>
          <a:xfrm>
            <a:off x="3820387" y="3265620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93633" y="3645024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140" name="TextBox 139"/>
          <p:cNvSpPr txBox="1"/>
          <p:nvPr/>
        </p:nvSpPr>
        <p:spPr>
          <a:xfrm>
            <a:off x="2915163" y="3632855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141" name="TextBox 140"/>
          <p:cNvSpPr txBox="1"/>
          <p:nvPr/>
        </p:nvSpPr>
        <p:spPr>
          <a:xfrm>
            <a:off x="3725682" y="3645604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142" name="TextBox 141"/>
          <p:cNvSpPr txBox="1"/>
          <p:nvPr/>
        </p:nvSpPr>
        <p:spPr>
          <a:xfrm>
            <a:off x="4139952" y="3645604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56" name="Rectangle 55"/>
          <p:cNvSpPr/>
          <p:nvPr/>
        </p:nvSpPr>
        <p:spPr>
          <a:xfrm>
            <a:off x="3507593" y="3044170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04" name="Rectangle 203"/>
          <p:cNvSpPr/>
          <p:nvPr/>
        </p:nvSpPr>
        <p:spPr>
          <a:xfrm>
            <a:off x="2856389" y="3408230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5" name="Rectangle 204"/>
          <p:cNvSpPr/>
          <p:nvPr/>
        </p:nvSpPr>
        <p:spPr>
          <a:xfrm>
            <a:off x="3289181" y="3428238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6" name="Rectangle 205"/>
          <p:cNvSpPr/>
          <p:nvPr/>
        </p:nvSpPr>
        <p:spPr>
          <a:xfrm>
            <a:off x="3643503" y="3447091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7" name="Rectangle 216"/>
          <p:cNvSpPr/>
          <p:nvPr/>
        </p:nvSpPr>
        <p:spPr>
          <a:xfrm>
            <a:off x="4009133" y="3446071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8" name="Flowchart: Connector 108"/>
          <p:cNvSpPr/>
          <p:nvPr/>
        </p:nvSpPr>
        <p:spPr>
          <a:xfrm>
            <a:off x="3716846" y="51347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9" name="Flowchart: Connector 108"/>
          <p:cNvSpPr/>
          <p:nvPr/>
        </p:nvSpPr>
        <p:spPr>
          <a:xfrm>
            <a:off x="3068774" y="549480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0" name="Flowchart: Connector 108"/>
          <p:cNvSpPr/>
          <p:nvPr/>
        </p:nvSpPr>
        <p:spPr>
          <a:xfrm>
            <a:off x="4220902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1" name="Flowchart: Connector 108"/>
          <p:cNvSpPr/>
          <p:nvPr/>
        </p:nvSpPr>
        <p:spPr>
          <a:xfrm>
            <a:off x="3860862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2" name="Flowchart: Connector 108"/>
          <p:cNvSpPr/>
          <p:nvPr/>
        </p:nvSpPr>
        <p:spPr>
          <a:xfrm>
            <a:off x="3491880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/>
          <p:nvPr/>
        </p:nvCxnSpPr>
        <p:spPr>
          <a:xfrm flipH="1">
            <a:off x="3208965" y="5331424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H="1">
            <a:off x="3595421" y="5331424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3820387" y="5331424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3820387" y="5331424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/>
          <p:cNvSpPr txBox="1"/>
          <p:nvPr/>
        </p:nvSpPr>
        <p:spPr>
          <a:xfrm>
            <a:off x="3293633" y="5710828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28" name="TextBox 227"/>
          <p:cNvSpPr txBox="1"/>
          <p:nvPr/>
        </p:nvSpPr>
        <p:spPr>
          <a:xfrm>
            <a:off x="2915162" y="5698659"/>
            <a:ext cx="5047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/>
              <a:t>Plugin1</a:t>
            </a:r>
            <a:endParaRPr lang="en-US" sz="800" dirty="0"/>
          </a:p>
        </p:txBody>
      </p:sp>
      <p:sp>
        <p:nvSpPr>
          <p:cNvPr id="229" name="TextBox 228"/>
          <p:cNvSpPr txBox="1"/>
          <p:nvPr/>
        </p:nvSpPr>
        <p:spPr>
          <a:xfrm>
            <a:off x="3725682" y="5711408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Plugin3</a:t>
            </a:r>
            <a:endParaRPr lang="en-US" sz="800" dirty="0"/>
          </a:p>
        </p:txBody>
      </p:sp>
      <p:sp>
        <p:nvSpPr>
          <p:cNvPr id="230" name="TextBox 229"/>
          <p:cNvSpPr txBox="1"/>
          <p:nvPr/>
        </p:nvSpPr>
        <p:spPr>
          <a:xfrm>
            <a:off x="4139952" y="5711408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231" name="Rectangle 230"/>
          <p:cNvSpPr/>
          <p:nvPr/>
        </p:nvSpPr>
        <p:spPr>
          <a:xfrm>
            <a:off x="3507593" y="5109974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32" name="Rectangle 231"/>
          <p:cNvSpPr/>
          <p:nvPr/>
        </p:nvSpPr>
        <p:spPr>
          <a:xfrm>
            <a:off x="2856389" y="5474034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3" name="Rectangle 232"/>
          <p:cNvSpPr/>
          <p:nvPr/>
        </p:nvSpPr>
        <p:spPr>
          <a:xfrm>
            <a:off x="3289181" y="5494042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4" name="Rectangle 233"/>
          <p:cNvSpPr/>
          <p:nvPr/>
        </p:nvSpPr>
        <p:spPr>
          <a:xfrm>
            <a:off x="3643503" y="5512895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5" name="Rectangle 234"/>
          <p:cNvSpPr/>
          <p:nvPr/>
        </p:nvSpPr>
        <p:spPr>
          <a:xfrm>
            <a:off x="4009133" y="5511875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6" name="Flowchart: Connector 108"/>
          <p:cNvSpPr/>
          <p:nvPr/>
        </p:nvSpPr>
        <p:spPr>
          <a:xfrm>
            <a:off x="3704265" y="424587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7" name="Flowchart: Connector 108"/>
          <p:cNvSpPr/>
          <p:nvPr/>
        </p:nvSpPr>
        <p:spPr>
          <a:xfrm>
            <a:off x="3056193" y="460591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9" name="Flowchart: Connector 108"/>
          <p:cNvSpPr/>
          <p:nvPr/>
        </p:nvSpPr>
        <p:spPr>
          <a:xfrm>
            <a:off x="4148894" y="462528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40" name="Flowchart: Connector 108"/>
          <p:cNvSpPr/>
          <p:nvPr/>
        </p:nvSpPr>
        <p:spPr>
          <a:xfrm>
            <a:off x="3644838" y="462528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41" name="Straight Connector 240"/>
          <p:cNvCxnSpPr/>
          <p:nvPr/>
        </p:nvCxnSpPr>
        <p:spPr>
          <a:xfrm flipH="1">
            <a:off x="3196384" y="4442538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>
            <a:endCxn id="240" idx="0"/>
          </p:cNvCxnSpPr>
          <p:nvPr/>
        </p:nvCxnSpPr>
        <p:spPr>
          <a:xfrm flipH="1">
            <a:off x="3748379" y="4442538"/>
            <a:ext cx="59427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>
            <a:endCxn id="239" idx="0"/>
          </p:cNvCxnSpPr>
          <p:nvPr/>
        </p:nvCxnSpPr>
        <p:spPr>
          <a:xfrm>
            <a:off x="3807806" y="4442538"/>
            <a:ext cx="444629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/>
          <p:cNvSpPr txBox="1"/>
          <p:nvPr/>
        </p:nvSpPr>
        <p:spPr>
          <a:xfrm>
            <a:off x="3469183" y="4821942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246" name="TextBox 245"/>
          <p:cNvSpPr txBox="1"/>
          <p:nvPr/>
        </p:nvSpPr>
        <p:spPr>
          <a:xfrm>
            <a:off x="2902582" y="4809773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247" name="TextBox 246"/>
          <p:cNvSpPr txBox="1"/>
          <p:nvPr/>
        </p:nvSpPr>
        <p:spPr>
          <a:xfrm>
            <a:off x="4003220" y="4822522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49" name="Rectangle 248"/>
          <p:cNvSpPr/>
          <p:nvPr/>
        </p:nvSpPr>
        <p:spPr>
          <a:xfrm>
            <a:off x="3495012" y="4221088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50" name="Rectangle 249"/>
          <p:cNvSpPr/>
          <p:nvPr/>
        </p:nvSpPr>
        <p:spPr>
          <a:xfrm>
            <a:off x="2843808" y="4585148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1" name="Rectangle 250"/>
          <p:cNvSpPr/>
          <p:nvPr/>
        </p:nvSpPr>
        <p:spPr>
          <a:xfrm>
            <a:off x="3419872" y="4605156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3" name="Rectangle 252"/>
          <p:cNvSpPr/>
          <p:nvPr/>
        </p:nvSpPr>
        <p:spPr>
          <a:xfrm>
            <a:off x="3923928" y="4624009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66" name="Oval 65"/>
          <p:cNvSpPr/>
          <p:nvPr/>
        </p:nvSpPr>
        <p:spPr>
          <a:xfrm>
            <a:off x="3688157" y="388733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/>
        </p:nvSpPr>
        <p:spPr>
          <a:xfrm>
            <a:off x="3684609" y="400506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3693129" y="413505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/>
          <p:cNvCxnSpPr>
            <a:stCxn id="11" idx="3"/>
          </p:cNvCxnSpPr>
          <p:nvPr/>
        </p:nvCxnSpPr>
        <p:spPr>
          <a:xfrm>
            <a:off x="2483768" y="1861406"/>
            <a:ext cx="337347" cy="99463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Up Arrow 30"/>
          <p:cNvSpPr/>
          <p:nvPr/>
        </p:nvSpPr>
        <p:spPr>
          <a:xfrm rot="5400000">
            <a:off x="4741390" y="294602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38" name="Up Arrow 237"/>
          <p:cNvSpPr/>
          <p:nvPr/>
        </p:nvSpPr>
        <p:spPr>
          <a:xfrm rot="5400000">
            <a:off x="4713511" y="437904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59" name="Up Arrow 258"/>
          <p:cNvSpPr/>
          <p:nvPr/>
        </p:nvSpPr>
        <p:spPr>
          <a:xfrm rot="5400000">
            <a:off x="1842132" y="2999458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0" name="Up Arrow 259"/>
          <p:cNvSpPr/>
          <p:nvPr/>
        </p:nvSpPr>
        <p:spPr>
          <a:xfrm rot="5400000">
            <a:off x="1846414" y="4340592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27" name="Straight Arrow Connector 26"/>
          <p:cNvCxnSpPr>
            <a:stCxn id="130" idx="4"/>
            <a:endCxn id="119" idx="0"/>
          </p:cNvCxnSpPr>
          <p:nvPr/>
        </p:nvCxnSpPr>
        <p:spPr>
          <a:xfrm>
            <a:off x="6408324" y="4709842"/>
            <a:ext cx="4356" cy="5363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09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Rectangle 292"/>
          <p:cNvSpPr/>
          <p:nvPr/>
        </p:nvSpPr>
        <p:spPr>
          <a:xfrm>
            <a:off x="4158955" y="2681301"/>
            <a:ext cx="2469437" cy="36280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01" name="Rectangle 100"/>
          <p:cNvSpPr/>
          <p:nvPr/>
        </p:nvSpPr>
        <p:spPr>
          <a:xfrm>
            <a:off x="6769931" y="2686570"/>
            <a:ext cx="2385399" cy="36227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-1548680" y="3379261"/>
            <a:ext cx="1392040" cy="29300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548680" y="2708920"/>
                <a:ext cx="1388201" cy="569155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AU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48680" y="2708920"/>
                <a:ext cx="1388201" cy="569155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-1301290" y="37156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dirty="0" smtClean="0">
                <a:solidFill>
                  <a:schemeClr val="tx1"/>
                </a:solidFill>
              </a:rPr>
              <a:t>Repository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" name="Can 12"/>
          <p:cNvSpPr/>
          <p:nvPr/>
        </p:nvSpPr>
        <p:spPr>
          <a:xfrm>
            <a:off x="-1301290" y="4913744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201" name="TextBox 200"/>
          <p:cNvSpPr txBox="1"/>
          <p:nvPr/>
        </p:nvSpPr>
        <p:spPr>
          <a:xfrm rot="5400000">
            <a:off x="7650744" y="4294051"/>
            <a:ext cx="2720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Particle Swarm Optimization </a:t>
            </a:r>
            <a:r>
              <a:rPr lang="en-US" sz="1100" dirty="0" smtClean="0"/>
              <a:t>ALG.1</a:t>
            </a:r>
            <a:endParaRPr lang="en-AU" sz="11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7189901" y="4417382"/>
            <a:ext cx="854849" cy="492106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Calculate </a:t>
            </a:r>
          </a:p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Fitness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-1488065" y="2008346"/>
            <a:ext cx="1309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1.</a:t>
            </a:r>
          </a:p>
          <a:p>
            <a:pPr algn="ctr"/>
            <a:r>
              <a:rPr lang="en-US" sz="1200" b="1" dirty="0" smtClean="0"/>
              <a:t>Composition Task</a:t>
            </a:r>
            <a:endParaRPr lang="en-US" sz="1200" b="1" dirty="0"/>
          </a:p>
        </p:txBody>
      </p:sp>
      <p:sp>
        <p:nvSpPr>
          <p:cNvPr id="255" name="Rectangle 254"/>
          <p:cNvSpPr/>
          <p:nvPr/>
        </p:nvSpPr>
        <p:spPr>
          <a:xfrm>
            <a:off x="150005" y="2684650"/>
            <a:ext cx="3642957" cy="3624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6" name="TextBox 135"/>
          <p:cNvSpPr txBox="1"/>
          <p:nvPr/>
        </p:nvSpPr>
        <p:spPr>
          <a:xfrm>
            <a:off x="318816" y="4495283"/>
            <a:ext cx="1613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Ontology-based Cache</a:t>
            </a:r>
            <a:endParaRPr lang="en-AU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888135"/>
                  </p:ext>
                </p:extLst>
              </p:nvPr>
            </p:nvGraphicFramePr>
            <p:xfrm>
              <a:off x="419520" y="4828647"/>
              <a:ext cx="3097791" cy="10972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88941"/>
                    <a:gridCol w="902950"/>
                    <a:gridCol w="902950"/>
                    <a:gridCol w="902950"/>
                  </a:tblGrid>
                  <a:tr h="244093">
                    <a:tc>
                      <a:txBody>
                        <a:bodyPr/>
                        <a:lstStyle/>
                        <a:p>
                          <a:pPr algn="ctr"/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888135"/>
                  </p:ext>
                </p:extLst>
              </p:nvPr>
            </p:nvGraphicFramePr>
            <p:xfrm>
              <a:off x="419520" y="4828647"/>
              <a:ext cx="3097791" cy="10972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88941"/>
                    <a:gridCol w="902950"/>
                    <a:gridCol w="902950"/>
                    <a:gridCol w="902950"/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3919" t="-2222" r="-202703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2222" r="-101342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2222" r="-2027" b="-317778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100000" r="-700000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3919" t="-100000" r="-202703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100000" r="-101342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100000" r="-2027" b="-210870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204444" r="-700000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204444" r="-101342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204444" r="-2027" b="-115556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304444" r="-700000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304444" r="-2027" b="-1555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65" name="TextBox 64"/>
          <p:cNvSpPr txBox="1"/>
          <p:nvPr/>
        </p:nvSpPr>
        <p:spPr>
          <a:xfrm>
            <a:off x="-1027876" y="4489956"/>
            <a:ext cx="43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  <p:sp>
        <p:nvSpPr>
          <p:cNvPr id="262" name="TextBox 261"/>
          <p:cNvSpPr txBox="1"/>
          <p:nvPr/>
        </p:nvSpPr>
        <p:spPr>
          <a:xfrm>
            <a:off x="1753841" y="4016547"/>
            <a:ext cx="43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  <p:sp>
        <p:nvSpPr>
          <p:cNvPr id="263" name="Up Arrow 262"/>
          <p:cNvSpPr/>
          <p:nvPr/>
        </p:nvSpPr>
        <p:spPr>
          <a:xfrm rot="10800000">
            <a:off x="-1044453" y="3129517"/>
            <a:ext cx="409180" cy="452915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4" name="Up Arrow 263"/>
          <p:cNvSpPr/>
          <p:nvPr/>
        </p:nvSpPr>
        <p:spPr>
          <a:xfrm rot="5400000">
            <a:off x="-240554" y="5073202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5" name="Up Arrow 264"/>
          <p:cNvSpPr/>
          <p:nvPr/>
        </p:nvSpPr>
        <p:spPr>
          <a:xfrm rot="5400000">
            <a:off x="-240554" y="3345010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59" name="Flowchart: Document 58"/>
          <p:cNvSpPr/>
          <p:nvPr/>
        </p:nvSpPr>
        <p:spPr>
          <a:xfrm>
            <a:off x="1768805" y="2905199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81" name="Flowchart: Connector 80"/>
          <p:cNvSpPr/>
          <p:nvPr/>
        </p:nvSpPr>
        <p:spPr>
          <a:xfrm>
            <a:off x="2707019" y="3504546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2859419" y="321651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2490995" y="343253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2580389" y="321651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1986939" y="328852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2058947" y="357655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2724405" y="300049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2220349" y="328852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1860309" y="300049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2364365" y="307249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2130955" y="307249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2274971" y="357655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66" name="TextBox 265"/>
          <p:cNvSpPr txBox="1"/>
          <p:nvPr/>
        </p:nvSpPr>
        <p:spPr>
          <a:xfrm>
            <a:off x="251411" y="3100463"/>
            <a:ext cx="1425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Task-related</a:t>
            </a:r>
          </a:p>
          <a:p>
            <a:r>
              <a:rPr lang="en-AU" sz="1200" dirty="0" smtClean="0"/>
              <a:t>Service </a:t>
            </a:r>
            <a:r>
              <a:rPr lang="en-AU" sz="1200" dirty="0"/>
              <a:t>Candidates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995936" y="2636811"/>
            <a:ext cx="2594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Create </a:t>
            </a:r>
            <a:r>
              <a:rPr lang="en-US" sz="1200" dirty="0"/>
              <a:t>s</a:t>
            </a:r>
            <a:r>
              <a:rPr lang="en-US" sz="1200" dirty="0" smtClean="0"/>
              <a:t>ervice candidates queue</a:t>
            </a:r>
            <a:endParaRPr lang="en-AU" sz="1200" dirty="0"/>
          </a:p>
        </p:txBody>
      </p:sp>
      <p:sp>
        <p:nvSpPr>
          <p:cNvPr id="285" name="Up Arrow 284"/>
          <p:cNvSpPr/>
          <p:nvPr/>
        </p:nvSpPr>
        <p:spPr>
          <a:xfrm rot="5400000">
            <a:off x="3799880" y="2783918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90" name="Up Arrow 289"/>
          <p:cNvSpPr/>
          <p:nvPr/>
        </p:nvSpPr>
        <p:spPr>
          <a:xfrm>
            <a:off x="7390923" y="3779345"/>
            <a:ext cx="409180" cy="433088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44" name="Flowchart: Document 143"/>
          <p:cNvSpPr/>
          <p:nvPr/>
        </p:nvSpPr>
        <p:spPr>
          <a:xfrm>
            <a:off x="4387459" y="5301208"/>
            <a:ext cx="1547443" cy="975348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4422734" y="573400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5718878" y="572854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4638758" y="55125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4782774" y="59500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5341452" y="5517976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5502854" y="587256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4503435" y="5635448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4560499" y="5856925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4800160" y="5579077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5214822" y="5584531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5479217" y="5640901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5664256" y="5851472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5286830" y="5944571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4998798" y="5440515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5003757" y="5907222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81" name="TextBox 180"/>
          <p:cNvSpPr txBox="1"/>
          <p:nvPr/>
        </p:nvSpPr>
        <p:spPr>
          <a:xfrm>
            <a:off x="4355976" y="567724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4722305" y="589122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4580790" y="546135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5281911" y="546135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5435257" y="582029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5659511" y="566582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4395423" y="551009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4484564" y="582029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4725423" y="536340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5207494" y="58080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5112774" y="537107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5487369" y="5499878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5603538" y="58080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295" name="Up Arrow 294"/>
          <p:cNvSpPr/>
          <p:nvPr/>
        </p:nvSpPr>
        <p:spPr>
          <a:xfrm rot="5400000">
            <a:off x="3709382" y="5361653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96" name="TextBox 295"/>
          <p:cNvSpPr txBox="1"/>
          <p:nvPr/>
        </p:nvSpPr>
        <p:spPr>
          <a:xfrm>
            <a:off x="758205" y="2010260"/>
            <a:ext cx="2726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2. </a:t>
            </a:r>
          </a:p>
          <a:p>
            <a:pPr algn="ctr"/>
            <a:r>
              <a:rPr lang="en-US" sz="1200" b="1" dirty="0" smtClean="0"/>
              <a:t>A greedy search and cache </a:t>
            </a:r>
            <a:r>
              <a:rPr lang="en-US" sz="1200" b="1" dirty="0" err="1" smtClean="0"/>
              <a:t>Initialisation</a:t>
            </a:r>
            <a:endParaRPr lang="en-US" sz="1200" b="1" dirty="0"/>
          </a:p>
        </p:txBody>
      </p:sp>
      <p:sp>
        <p:nvSpPr>
          <p:cNvPr id="298" name="TextBox 297"/>
          <p:cNvSpPr txBox="1"/>
          <p:nvPr/>
        </p:nvSpPr>
        <p:spPr>
          <a:xfrm>
            <a:off x="4025068" y="2017821"/>
            <a:ext cx="2384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3. </a:t>
            </a:r>
          </a:p>
          <a:p>
            <a:pPr algn="ctr"/>
            <a:r>
              <a:rPr lang="en-US" sz="1200" b="1" dirty="0" smtClean="0"/>
              <a:t>Particle </a:t>
            </a:r>
            <a:r>
              <a:rPr lang="en-US" sz="1200" b="1" dirty="0" err="1" smtClean="0"/>
              <a:t>Initialisation</a:t>
            </a:r>
            <a:r>
              <a:rPr lang="en-US" sz="1200" b="1" dirty="0" smtClean="0"/>
              <a:t> and Mapping</a:t>
            </a:r>
          </a:p>
        </p:txBody>
      </p:sp>
      <p:sp>
        <p:nvSpPr>
          <p:cNvPr id="301" name="TextBox 300"/>
          <p:cNvSpPr txBox="1"/>
          <p:nvPr/>
        </p:nvSpPr>
        <p:spPr>
          <a:xfrm>
            <a:off x="6829586" y="2006567"/>
            <a:ext cx="2259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4. </a:t>
            </a:r>
            <a:endParaRPr lang="en-US" sz="1200" b="1" dirty="0"/>
          </a:p>
          <a:p>
            <a:pPr algn="ctr"/>
            <a:r>
              <a:rPr lang="en-US" sz="1200" b="1" dirty="0" smtClean="0"/>
              <a:t>Particle evaluation and updating</a:t>
            </a:r>
          </a:p>
        </p:txBody>
      </p:sp>
      <p:sp>
        <p:nvSpPr>
          <p:cNvPr id="302" name="Rounded Rectangle 301"/>
          <p:cNvSpPr/>
          <p:nvPr/>
        </p:nvSpPr>
        <p:spPr>
          <a:xfrm>
            <a:off x="4360743" y="3526965"/>
            <a:ext cx="2063663" cy="76851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3" name="Rounded Rectangle 302"/>
          <p:cNvSpPr/>
          <p:nvPr/>
        </p:nvSpPr>
        <p:spPr>
          <a:xfrm>
            <a:off x="4442268" y="290520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4" name="TextBox 303"/>
          <p:cNvSpPr txBox="1"/>
          <p:nvPr/>
        </p:nvSpPr>
        <p:spPr>
          <a:xfrm>
            <a:off x="5065830" y="3501008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swarm </a:t>
            </a:r>
            <a:endParaRPr lang="en-AU" sz="1200" dirty="0"/>
          </a:p>
        </p:txBody>
      </p:sp>
      <p:sp>
        <p:nvSpPr>
          <p:cNvPr id="305" name="Flowchart: Connector 99"/>
          <p:cNvSpPr/>
          <p:nvPr/>
        </p:nvSpPr>
        <p:spPr>
          <a:xfrm>
            <a:off x="4508343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6" name="Flowchart: Connector 103"/>
          <p:cNvSpPr/>
          <p:nvPr/>
        </p:nvSpPr>
        <p:spPr>
          <a:xfrm>
            <a:off x="4741753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7" name="Flowchart: Connector 104"/>
          <p:cNvSpPr/>
          <p:nvPr/>
        </p:nvSpPr>
        <p:spPr>
          <a:xfrm>
            <a:off x="4957777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8" name="Flowchart: Connector 105"/>
          <p:cNvSpPr/>
          <p:nvPr/>
        </p:nvSpPr>
        <p:spPr>
          <a:xfrm>
            <a:off x="5728488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9" name="Flowchart: Connector 106"/>
          <p:cNvSpPr/>
          <p:nvPr/>
        </p:nvSpPr>
        <p:spPr>
          <a:xfrm>
            <a:off x="5522015" y="300944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10" name="Flowchart: Connector 108"/>
          <p:cNvSpPr/>
          <p:nvPr/>
        </p:nvSpPr>
        <p:spPr>
          <a:xfrm>
            <a:off x="5320488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11" name="TextBox 310"/>
          <p:cNvSpPr txBox="1"/>
          <p:nvPr/>
        </p:nvSpPr>
        <p:spPr>
          <a:xfrm>
            <a:off x="5047606" y="28529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312" name="TextBox 311"/>
          <p:cNvSpPr txBox="1"/>
          <p:nvPr/>
        </p:nvSpPr>
        <p:spPr>
          <a:xfrm>
            <a:off x="4464319" y="294327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3" name="TextBox 312"/>
          <p:cNvSpPr txBox="1"/>
          <p:nvPr/>
        </p:nvSpPr>
        <p:spPr>
          <a:xfrm>
            <a:off x="4697637" y="294330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4" name="TextBox 313"/>
          <p:cNvSpPr txBox="1"/>
          <p:nvPr/>
        </p:nvSpPr>
        <p:spPr>
          <a:xfrm>
            <a:off x="4906763" y="295539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5" name="TextBox 314"/>
          <p:cNvSpPr txBox="1"/>
          <p:nvPr/>
        </p:nvSpPr>
        <p:spPr>
          <a:xfrm>
            <a:off x="5265865" y="294340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6" name="TextBox 315"/>
          <p:cNvSpPr txBox="1"/>
          <p:nvPr/>
        </p:nvSpPr>
        <p:spPr>
          <a:xfrm>
            <a:off x="5475693" y="294381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317" name="TextBox 316"/>
          <p:cNvSpPr txBox="1"/>
          <p:nvPr/>
        </p:nvSpPr>
        <p:spPr>
          <a:xfrm>
            <a:off x="5675844" y="294327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320" name="Rounded Rectangle 319"/>
          <p:cNvSpPr/>
          <p:nvPr/>
        </p:nvSpPr>
        <p:spPr>
          <a:xfrm>
            <a:off x="6949730" y="2804498"/>
            <a:ext cx="1852617" cy="73049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1" name="Rounded Rectangle 320"/>
          <p:cNvSpPr/>
          <p:nvPr/>
        </p:nvSpPr>
        <p:spPr>
          <a:xfrm>
            <a:off x="6989992" y="3142403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2" name="TextBox 321"/>
          <p:cNvSpPr txBox="1"/>
          <p:nvPr/>
        </p:nvSpPr>
        <p:spPr>
          <a:xfrm>
            <a:off x="7076084" y="3511735"/>
            <a:ext cx="1522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Update position</a:t>
            </a:r>
            <a:endParaRPr lang="en-AU" sz="1200" dirty="0"/>
          </a:p>
        </p:txBody>
      </p:sp>
      <p:sp>
        <p:nvSpPr>
          <p:cNvPr id="336" name="TextBox 335"/>
          <p:cNvSpPr txBox="1"/>
          <p:nvPr/>
        </p:nvSpPr>
        <p:spPr>
          <a:xfrm>
            <a:off x="4399564" y="3645627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particle vectors </a:t>
            </a:r>
            <a:endParaRPr lang="en-AU" sz="1200" dirty="0"/>
          </a:p>
        </p:txBody>
      </p:sp>
      <p:sp>
        <p:nvSpPr>
          <p:cNvPr id="338" name="TextBox 337"/>
          <p:cNvSpPr txBox="1"/>
          <p:nvPr/>
        </p:nvSpPr>
        <p:spPr>
          <a:xfrm>
            <a:off x="5974825" y="3829983"/>
            <a:ext cx="25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AU" dirty="0"/>
          </a:p>
        </p:txBody>
      </p:sp>
      <p:sp>
        <p:nvSpPr>
          <p:cNvPr id="342" name="TextBox 341"/>
          <p:cNvSpPr txBox="1"/>
          <p:nvPr/>
        </p:nvSpPr>
        <p:spPr>
          <a:xfrm>
            <a:off x="8478564" y="3074923"/>
            <a:ext cx="25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AU" dirty="0"/>
          </a:p>
        </p:txBody>
      </p:sp>
      <p:sp>
        <p:nvSpPr>
          <p:cNvPr id="343" name="TextBox 342"/>
          <p:cNvSpPr txBox="1"/>
          <p:nvPr/>
        </p:nvSpPr>
        <p:spPr>
          <a:xfrm>
            <a:off x="7624911" y="2748742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swarm </a:t>
            </a:r>
            <a:endParaRPr lang="en-AU" sz="1200" dirty="0"/>
          </a:p>
        </p:txBody>
      </p:sp>
      <p:sp>
        <p:nvSpPr>
          <p:cNvPr id="344" name="TextBox 343"/>
          <p:cNvSpPr txBox="1"/>
          <p:nvPr/>
        </p:nvSpPr>
        <p:spPr>
          <a:xfrm>
            <a:off x="6959523" y="2901943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particle </a:t>
            </a:r>
            <a:endParaRPr lang="en-AU" sz="1200" dirty="0"/>
          </a:p>
        </p:txBody>
      </p:sp>
      <p:sp>
        <p:nvSpPr>
          <p:cNvPr id="345" name="Up Arrow 344"/>
          <p:cNvSpPr/>
          <p:nvPr/>
        </p:nvSpPr>
        <p:spPr>
          <a:xfrm rot="13242163">
            <a:off x="6502863" y="3617491"/>
            <a:ext cx="362199" cy="1225106"/>
          </a:xfrm>
          <a:prstGeom prst="upArrow">
            <a:avLst>
              <a:gd name="adj1" fmla="val 55743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46" name="TextBox 345"/>
          <p:cNvSpPr txBox="1"/>
          <p:nvPr/>
        </p:nvSpPr>
        <p:spPr>
          <a:xfrm>
            <a:off x="5265558" y="4914725"/>
            <a:ext cx="11334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ALG.2</a:t>
            </a:r>
          </a:p>
          <a:p>
            <a:r>
              <a:rPr lang="en-US" sz="1050" dirty="0" smtClean="0"/>
              <a:t>decoding</a:t>
            </a:r>
            <a:endParaRPr lang="en-AU" sz="1050" dirty="0"/>
          </a:p>
        </p:txBody>
      </p:sp>
      <p:sp>
        <p:nvSpPr>
          <p:cNvPr id="160" name="Rounded Rectangle 159"/>
          <p:cNvSpPr/>
          <p:nvPr/>
        </p:nvSpPr>
        <p:spPr>
          <a:xfrm>
            <a:off x="4431513" y="4650649"/>
            <a:ext cx="1508639" cy="31790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1" name="Flowchart: Connector 209"/>
          <p:cNvSpPr/>
          <p:nvPr/>
        </p:nvSpPr>
        <p:spPr>
          <a:xfrm>
            <a:off x="4491619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2" name="Flowchart: Connector 210"/>
          <p:cNvSpPr/>
          <p:nvPr/>
        </p:nvSpPr>
        <p:spPr>
          <a:xfrm>
            <a:off x="4725029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3" name="Flowchart: Connector 211"/>
          <p:cNvSpPr/>
          <p:nvPr/>
        </p:nvSpPr>
        <p:spPr>
          <a:xfrm>
            <a:off x="4941053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4" name="Flowchart: Connector 212"/>
          <p:cNvSpPr/>
          <p:nvPr/>
        </p:nvSpPr>
        <p:spPr>
          <a:xfrm>
            <a:off x="5711764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5" name="Flowchart: Connector 213"/>
          <p:cNvSpPr/>
          <p:nvPr/>
        </p:nvSpPr>
        <p:spPr>
          <a:xfrm>
            <a:off x="5505291" y="473524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6" name="Flowchart: Connector 214"/>
          <p:cNvSpPr/>
          <p:nvPr/>
        </p:nvSpPr>
        <p:spPr>
          <a:xfrm>
            <a:off x="5303764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5038429" y="4581128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68" name="TextBox 167"/>
          <p:cNvSpPr txBox="1"/>
          <p:nvPr/>
        </p:nvSpPr>
        <p:spPr>
          <a:xfrm>
            <a:off x="4441115" y="466975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4680241" y="46745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4897586" y="467060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1" name="TextBox 170"/>
          <p:cNvSpPr txBox="1"/>
          <p:nvPr/>
        </p:nvSpPr>
        <p:spPr>
          <a:xfrm>
            <a:off x="5254148" y="46745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5458056" y="468171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5667861" y="467644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69" name="Rounded Rectangle 268"/>
          <p:cNvSpPr/>
          <p:nvPr/>
        </p:nvSpPr>
        <p:spPr>
          <a:xfrm>
            <a:off x="4407178" y="3871846"/>
            <a:ext cx="1508639" cy="31790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5" name="TextBox 174"/>
          <p:cNvSpPr txBox="1"/>
          <p:nvPr/>
        </p:nvSpPr>
        <p:spPr>
          <a:xfrm>
            <a:off x="3923928" y="4395202"/>
            <a:ext cx="2594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Sort service candidates queue</a:t>
            </a:r>
            <a:endParaRPr lang="en-AU" sz="1200" dirty="0"/>
          </a:p>
        </p:txBody>
      </p:sp>
      <p:sp>
        <p:nvSpPr>
          <p:cNvPr id="289" name="Up Arrow 288"/>
          <p:cNvSpPr/>
          <p:nvPr/>
        </p:nvSpPr>
        <p:spPr>
          <a:xfrm rot="10800000">
            <a:off x="4951325" y="4918903"/>
            <a:ext cx="409180" cy="407113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6" name="Up Arrow 175"/>
          <p:cNvSpPr/>
          <p:nvPr/>
        </p:nvSpPr>
        <p:spPr>
          <a:xfrm rot="10800000">
            <a:off x="4929465" y="4119222"/>
            <a:ext cx="402273" cy="312778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7" name="Up Arrow 176"/>
          <p:cNvSpPr/>
          <p:nvPr/>
        </p:nvSpPr>
        <p:spPr>
          <a:xfrm rot="10800000">
            <a:off x="4896327" y="3200817"/>
            <a:ext cx="402273" cy="36737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8" name="Flowchart: Alternate Process 118"/>
          <p:cNvSpPr/>
          <p:nvPr/>
        </p:nvSpPr>
        <p:spPr>
          <a:xfrm>
            <a:off x="7056994" y="5453646"/>
            <a:ext cx="1436389" cy="492106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smtClean="0">
                <a:solidFill>
                  <a:schemeClr val="tx1"/>
                </a:solidFill>
              </a:rPr>
              <a:t>Comprehensive quality </a:t>
            </a:r>
            <a:r>
              <a:rPr lang="en-AU" sz="1200" dirty="0" smtClean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179" name="Up Arrow 178"/>
          <p:cNvSpPr/>
          <p:nvPr/>
        </p:nvSpPr>
        <p:spPr>
          <a:xfrm rot="5400000">
            <a:off x="6476270" y="5356342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80" name="Up Arrow 179"/>
          <p:cNvSpPr/>
          <p:nvPr/>
        </p:nvSpPr>
        <p:spPr>
          <a:xfrm>
            <a:off x="7428250" y="4892987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6742884" y="3215086"/>
            <a:ext cx="19445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 smtClean="0"/>
              <a:t>0.3   0.2  1   </a:t>
            </a:r>
            <a:r>
              <a:rPr lang="mr-IN" sz="800" i="1" dirty="0" smtClean="0"/>
              <a:t>…</a:t>
            </a:r>
            <a:r>
              <a:rPr lang="en-AU" sz="800" i="1" dirty="0"/>
              <a:t> </a:t>
            </a:r>
            <a:r>
              <a:rPr lang="en-AU" sz="800" i="1" dirty="0" smtClean="0"/>
              <a:t> </a:t>
            </a:r>
            <a:r>
              <a:rPr lang="en-US" sz="800" i="1" dirty="0" smtClean="0"/>
              <a:t>0.6   0.4  0.9 </a:t>
            </a:r>
            <a:endParaRPr lang="en-US" sz="800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4139952" y="3933056"/>
            <a:ext cx="19445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 smtClean="0"/>
              <a:t>0.7   0.9  1   </a:t>
            </a:r>
            <a:r>
              <a:rPr lang="mr-IN" sz="800" i="1" dirty="0" smtClean="0"/>
              <a:t>…</a:t>
            </a:r>
            <a:r>
              <a:rPr lang="en-AU" sz="800" i="1" dirty="0"/>
              <a:t> </a:t>
            </a:r>
            <a:r>
              <a:rPr lang="en-AU" sz="800" i="1" dirty="0" smtClean="0"/>
              <a:t> </a:t>
            </a:r>
            <a:r>
              <a:rPr lang="en-US" sz="800" i="1" dirty="0" smtClean="0"/>
              <a:t>0.5   0.2  0.1 </a:t>
            </a:r>
            <a:endParaRPr lang="en-US" sz="800" i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276849"/>
              </p:ext>
            </p:extLst>
          </p:nvPr>
        </p:nvGraphicFramePr>
        <p:xfrm>
          <a:off x="3728628" y="1440985"/>
          <a:ext cx="2269694" cy="2135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4242"/>
                <a:gridCol w="324242"/>
                <a:gridCol w="324242"/>
                <a:gridCol w="324242"/>
                <a:gridCol w="324242"/>
                <a:gridCol w="324242"/>
                <a:gridCol w="324242"/>
              </a:tblGrid>
              <a:tr h="213558"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0.7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0.9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1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800" b="1" dirty="0" smtClean="0"/>
                        <a:t>…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0.5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0.2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0.1</a:t>
                      </a:r>
                      <a:endParaRPr lang="en-US" sz="800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850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Rectangle 292"/>
          <p:cNvSpPr/>
          <p:nvPr/>
        </p:nvSpPr>
        <p:spPr>
          <a:xfrm>
            <a:off x="4158955" y="2681301"/>
            <a:ext cx="2469437" cy="36280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01" name="Rectangle 100"/>
          <p:cNvSpPr/>
          <p:nvPr/>
        </p:nvSpPr>
        <p:spPr>
          <a:xfrm>
            <a:off x="6769931" y="2686570"/>
            <a:ext cx="2385399" cy="36227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-1548680" y="3379261"/>
            <a:ext cx="1392040" cy="29300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548680" y="2708920"/>
                <a:ext cx="1388201" cy="569155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AU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48680" y="2708920"/>
                <a:ext cx="1388201" cy="569155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-1301290" y="37156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dirty="0" smtClean="0">
                <a:solidFill>
                  <a:schemeClr val="tx1"/>
                </a:solidFill>
              </a:rPr>
              <a:t>Repository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" name="Can 12"/>
          <p:cNvSpPr/>
          <p:nvPr/>
        </p:nvSpPr>
        <p:spPr>
          <a:xfrm>
            <a:off x="-1301290" y="4913744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201" name="TextBox 200"/>
          <p:cNvSpPr txBox="1"/>
          <p:nvPr/>
        </p:nvSpPr>
        <p:spPr>
          <a:xfrm rot="5400000">
            <a:off x="7650744" y="4294051"/>
            <a:ext cx="2720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Particle Swarm Optimization </a:t>
            </a:r>
            <a:r>
              <a:rPr lang="en-US" sz="1100" dirty="0" smtClean="0"/>
              <a:t>ALG.1</a:t>
            </a:r>
            <a:endParaRPr lang="en-AU" sz="11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7189901" y="4417382"/>
            <a:ext cx="854849" cy="492106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Calculate </a:t>
            </a:r>
          </a:p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Fitness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-1488065" y="2008346"/>
            <a:ext cx="1309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1.</a:t>
            </a:r>
          </a:p>
          <a:p>
            <a:pPr algn="ctr"/>
            <a:r>
              <a:rPr lang="en-US" sz="1200" b="1" dirty="0" smtClean="0"/>
              <a:t>Composition Task</a:t>
            </a:r>
            <a:endParaRPr lang="en-US" sz="1200" b="1" dirty="0"/>
          </a:p>
        </p:txBody>
      </p:sp>
      <p:sp>
        <p:nvSpPr>
          <p:cNvPr id="255" name="Rectangle 254"/>
          <p:cNvSpPr/>
          <p:nvPr/>
        </p:nvSpPr>
        <p:spPr>
          <a:xfrm>
            <a:off x="150005" y="2684650"/>
            <a:ext cx="3642957" cy="3624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6" name="TextBox 135"/>
          <p:cNvSpPr txBox="1"/>
          <p:nvPr/>
        </p:nvSpPr>
        <p:spPr>
          <a:xfrm>
            <a:off x="318816" y="4495283"/>
            <a:ext cx="1613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Ontology-based Cache</a:t>
            </a:r>
            <a:endParaRPr lang="en-AU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5353827"/>
                  </p:ext>
                </p:extLst>
              </p:nvPr>
            </p:nvGraphicFramePr>
            <p:xfrm>
              <a:off x="419520" y="4828647"/>
              <a:ext cx="3097791" cy="10972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88941"/>
                    <a:gridCol w="902950"/>
                    <a:gridCol w="902950"/>
                    <a:gridCol w="902950"/>
                  </a:tblGrid>
                  <a:tr h="244093">
                    <a:tc>
                      <a:txBody>
                        <a:bodyPr/>
                        <a:lstStyle/>
                        <a:p>
                          <a:pPr algn="ctr"/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null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null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null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5353827"/>
                  </p:ext>
                </p:extLst>
              </p:nvPr>
            </p:nvGraphicFramePr>
            <p:xfrm>
              <a:off x="419520" y="4828647"/>
              <a:ext cx="3097791" cy="10972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88941"/>
                    <a:gridCol w="902950"/>
                    <a:gridCol w="902950"/>
                    <a:gridCol w="902950"/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3919" t="-2222" r="-202703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2222" r="-101342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2222" r="-2027" b="-317778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100000" r="-700000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3919" t="-100000" r="-202703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100000" r="-101342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100000" r="-2027" b="-210870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204444" r="-700000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null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204444" r="-101342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204444" r="-2027" b="-115556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304444" r="-700000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null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null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304444" r="-2027" b="-1555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65" name="TextBox 64"/>
          <p:cNvSpPr txBox="1"/>
          <p:nvPr/>
        </p:nvSpPr>
        <p:spPr>
          <a:xfrm>
            <a:off x="-1027876" y="4489956"/>
            <a:ext cx="43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  <p:sp>
        <p:nvSpPr>
          <p:cNvPr id="262" name="TextBox 261"/>
          <p:cNvSpPr txBox="1"/>
          <p:nvPr/>
        </p:nvSpPr>
        <p:spPr>
          <a:xfrm>
            <a:off x="1753841" y="4016547"/>
            <a:ext cx="43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  <p:sp>
        <p:nvSpPr>
          <p:cNvPr id="263" name="Up Arrow 262"/>
          <p:cNvSpPr/>
          <p:nvPr/>
        </p:nvSpPr>
        <p:spPr>
          <a:xfrm rot="10800000">
            <a:off x="-1044453" y="3129517"/>
            <a:ext cx="409180" cy="452915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4" name="Up Arrow 263"/>
          <p:cNvSpPr/>
          <p:nvPr/>
        </p:nvSpPr>
        <p:spPr>
          <a:xfrm rot="5400000">
            <a:off x="-240554" y="5073202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5" name="Up Arrow 264"/>
          <p:cNvSpPr/>
          <p:nvPr/>
        </p:nvSpPr>
        <p:spPr>
          <a:xfrm rot="5400000">
            <a:off x="-240554" y="3345010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59" name="Flowchart: Document 58"/>
          <p:cNvSpPr/>
          <p:nvPr/>
        </p:nvSpPr>
        <p:spPr>
          <a:xfrm>
            <a:off x="1768805" y="2905199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81" name="Flowchart: Connector 80"/>
          <p:cNvSpPr/>
          <p:nvPr/>
        </p:nvSpPr>
        <p:spPr>
          <a:xfrm>
            <a:off x="2707019" y="3504546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2859419" y="321651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2490995" y="343253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2580389" y="321651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1986939" y="328852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2058947" y="357655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2724405" y="300049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2220349" y="328852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1860309" y="300049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2364365" y="307249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2130955" y="307249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2274971" y="357655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70" name="TextBox 269"/>
          <p:cNvSpPr txBox="1"/>
          <p:nvPr/>
        </p:nvSpPr>
        <p:spPr>
          <a:xfrm>
            <a:off x="3995936" y="2636811"/>
            <a:ext cx="2594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Create </a:t>
            </a:r>
            <a:r>
              <a:rPr lang="en-US" sz="1200" dirty="0"/>
              <a:t>s</a:t>
            </a:r>
            <a:r>
              <a:rPr lang="en-US" sz="1200" dirty="0" smtClean="0"/>
              <a:t>ervice candidates queue</a:t>
            </a:r>
            <a:endParaRPr lang="en-AU" sz="1200" dirty="0"/>
          </a:p>
        </p:txBody>
      </p:sp>
      <p:sp>
        <p:nvSpPr>
          <p:cNvPr id="285" name="Up Arrow 284"/>
          <p:cNvSpPr/>
          <p:nvPr/>
        </p:nvSpPr>
        <p:spPr>
          <a:xfrm rot="5400000">
            <a:off x="3799880" y="2783918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90" name="Up Arrow 289"/>
          <p:cNvSpPr/>
          <p:nvPr/>
        </p:nvSpPr>
        <p:spPr>
          <a:xfrm>
            <a:off x="7390923" y="3779345"/>
            <a:ext cx="409180" cy="433088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44" name="Flowchart: Document 143"/>
          <p:cNvSpPr/>
          <p:nvPr/>
        </p:nvSpPr>
        <p:spPr>
          <a:xfrm>
            <a:off x="4387459" y="5301208"/>
            <a:ext cx="1547443" cy="975348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4422734" y="573400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5718878" y="572854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4638758" y="55125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4782774" y="59500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5341452" y="5517976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5502854" y="587256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4503435" y="5635448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4560499" y="5856925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4800160" y="5579077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5214822" y="5584531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5479217" y="5640901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5664256" y="5851472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5286830" y="5944571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4998798" y="5440515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5003757" y="5907222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81" name="TextBox 180"/>
          <p:cNvSpPr txBox="1"/>
          <p:nvPr/>
        </p:nvSpPr>
        <p:spPr>
          <a:xfrm>
            <a:off x="4355976" y="567724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4722305" y="589122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4580790" y="546135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5281911" y="546135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5435257" y="582029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5659511" y="566582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4395423" y="551009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4484564" y="582029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4725423" y="536340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5207494" y="58080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5112774" y="537107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5487369" y="5499878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5603538" y="58080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295" name="Up Arrow 294"/>
          <p:cNvSpPr/>
          <p:nvPr/>
        </p:nvSpPr>
        <p:spPr>
          <a:xfrm rot="5400000">
            <a:off x="3709382" y="5361653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96" name="TextBox 295"/>
          <p:cNvSpPr txBox="1"/>
          <p:nvPr/>
        </p:nvSpPr>
        <p:spPr>
          <a:xfrm>
            <a:off x="758205" y="2010260"/>
            <a:ext cx="2726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2. </a:t>
            </a:r>
          </a:p>
          <a:p>
            <a:pPr algn="ctr"/>
            <a:r>
              <a:rPr lang="en-US" sz="1200" b="1" dirty="0" smtClean="0"/>
              <a:t>A greedy search and cache </a:t>
            </a:r>
            <a:r>
              <a:rPr lang="en-US" sz="1200" b="1" dirty="0" err="1" smtClean="0"/>
              <a:t>Initialisation</a:t>
            </a:r>
            <a:endParaRPr lang="en-US" sz="1200" b="1" dirty="0"/>
          </a:p>
        </p:txBody>
      </p:sp>
      <p:sp>
        <p:nvSpPr>
          <p:cNvPr id="298" name="TextBox 297"/>
          <p:cNvSpPr txBox="1"/>
          <p:nvPr/>
        </p:nvSpPr>
        <p:spPr>
          <a:xfrm>
            <a:off x="4025068" y="2017821"/>
            <a:ext cx="2384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3. </a:t>
            </a:r>
          </a:p>
          <a:p>
            <a:pPr algn="ctr"/>
            <a:r>
              <a:rPr lang="en-US" sz="1200" b="1" dirty="0" smtClean="0"/>
              <a:t>Particle </a:t>
            </a:r>
            <a:r>
              <a:rPr lang="en-US" sz="1200" b="1" dirty="0" err="1" smtClean="0"/>
              <a:t>Initialisation</a:t>
            </a:r>
            <a:r>
              <a:rPr lang="en-US" sz="1200" b="1" dirty="0" smtClean="0"/>
              <a:t> and Mapping</a:t>
            </a:r>
          </a:p>
        </p:txBody>
      </p:sp>
      <p:sp>
        <p:nvSpPr>
          <p:cNvPr id="301" name="TextBox 300"/>
          <p:cNvSpPr txBox="1"/>
          <p:nvPr/>
        </p:nvSpPr>
        <p:spPr>
          <a:xfrm>
            <a:off x="6829586" y="2006567"/>
            <a:ext cx="2259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4. </a:t>
            </a:r>
            <a:endParaRPr lang="en-US" sz="1200" b="1" dirty="0"/>
          </a:p>
          <a:p>
            <a:pPr algn="ctr"/>
            <a:r>
              <a:rPr lang="en-US" sz="1200" b="1" dirty="0" smtClean="0"/>
              <a:t>Particle evaluation and updating</a:t>
            </a:r>
          </a:p>
        </p:txBody>
      </p:sp>
      <p:sp>
        <p:nvSpPr>
          <p:cNvPr id="302" name="Rounded Rectangle 301"/>
          <p:cNvSpPr/>
          <p:nvPr/>
        </p:nvSpPr>
        <p:spPr>
          <a:xfrm>
            <a:off x="4360743" y="3526965"/>
            <a:ext cx="2063663" cy="76851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3" name="Rounded Rectangle 302"/>
          <p:cNvSpPr/>
          <p:nvPr/>
        </p:nvSpPr>
        <p:spPr>
          <a:xfrm>
            <a:off x="4442268" y="2905207"/>
            <a:ext cx="1797012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4" name="TextBox 303"/>
          <p:cNvSpPr txBox="1"/>
          <p:nvPr/>
        </p:nvSpPr>
        <p:spPr>
          <a:xfrm>
            <a:off x="5123038" y="3455107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swarm </a:t>
            </a:r>
            <a:endParaRPr lang="en-AU" sz="1200" dirty="0"/>
          </a:p>
        </p:txBody>
      </p:sp>
      <p:sp>
        <p:nvSpPr>
          <p:cNvPr id="305" name="Flowchart: Connector 99"/>
          <p:cNvSpPr/>
          <p:nvPr/>
        </p:nvSpPr>
        <p:spPr>
          <a:xfrm>
            <a:off x="4508343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6" name="Flowchart: Connector 103"/>
          <p:cNvSpPr/>
          <p:nvPr/>
        </p:nvSpPr>
        <p:spPr>
          <a:xfrm>
            <a:off x="4770638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7" name="Flowchart: Connector 104"/>
          <p:cNvSpPr/>
          <p:nvPr/>
        </p:nvSpPr>
        <p:spPr>
          <a:xfrm>
            <a:off x="5058670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8" name="Flowchart: Connector 105"/>
          <p:cNvSpPr/>
          <p:nvPr/>
        </p:nvSpPr>
        <p:spPr>
          <a:xfrm>
            <a:off x="5994774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9" name="Flowchart: Connector 106"/>
          <p:cNvSpPr/>
          <p:nvPr/>
        </p:nvSpPr>
        <p:spPr>
          <a:xfrm>
            <a:off x="5740449" y="301601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10" name="Flowchart: Connector 108"/>
          <p:cNvSpPr/>
          <p:nvPr/>
        </p:nvSpPr>
        <p:spPr>
          <a:xfrm>
            <a:off x="5490718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11" name="TextBox 310"/>
          <p:cNvSpPr txBox="1"/>
          <p:nvPr/>
        </p:nvSpPr>
        <p:spPr>
          <a:xfrm>
            <a:off x="5220072" y="28529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312" name="TextBox 311"/>
          <p:cNvSpPr txBox="1"/>
          <p:nvPr/>
        </p:nvSpPr>
        <p:spPr>
          <a:xfrm>
            <a:off x="4464319" y="294327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3" name="TextBox 312"/>
          <p:cNvSpPr txBox="1"/>
          <p:nvPr/>
        </p:nvSpPr>
        <p:spPr>
          <a:xfrm>
            <a:off x="4716016" y="294330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4" name="TextBox 313"/>
          <p:cNvSpPr txBox="1"/>
          <p:nvPr/>
        </p:nvSpPr>
        <p:spPr>
          <a:xfrm>
            <a:off x="5018637" y="295539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5" name="TextBox 314"/>
          <p:cNvSpPr txBox="1"/>
          <p:nvPr/>
        </p:nvSpPr>
        <p:spPr>
          <a:xfrm>
            <a:off x="5450685" y="294340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6" name="TextBox 315"/>
          <p:cNvSpPr txBox="1"/>
          <p:nvPr/>
        </p:nvSpPr>
        <p:spPr>
          <a:xfrm>
            <a:off x="5692153" y="295097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317" name="TextBox 316"/>
          <p:cNvSpPr txBox="1"/>
          <p:nvPr/>
        </p:nvSpPr>
        <p:spPr>
          <a:xfrm>
            <a:off x="5954741" y="294327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320" name="Rounded Rectangle 319"/>
          <p:cNvSpPr/>
          <p:nvPr/>
        </p:nvSpPr>
        <p:spPr>
          <a:xfrm>
            <a:off x="6949730" y="2804498"/>
            <a:ext cx="1907273" cy="73049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2" name="TextBox 321"/>
          <p:cNvSpPr txBox="1"/>
          <p:nvPr/>
        </p:nvSpPr>
        <p:spPr>
          <a:xfrm>
            <a:off x="7076084" y="3511735"/>
            <a:ext cx="1522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Update position</a:t>
            </a:r>
            <a:endParaRPr lang="en-AU" sz="1200" dirty="0"/>
          </a:p>
        </p:txBody>
      </p:sp>
      <p:sp>
        <p:nvSpPr>
          <p:cNvPr id="336" name="TextBox 335"/>
          <p:cNvSpPr txBox="1"/>
          <p:nvPr/>
        </p:nvSpPr>
        <p:spPr>
          <a:xfrm>
            <a:off x="4364872" y="3622270"/>
            <a:ext cx="2007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particle position vectors</a:t>
            </a:r>
            <a:endParaRPr lang="en-AU" sz="1200" dirty="0"/>
          </a:p>
        </p:txBody>
      </p:sp>
      <p:sp>
        <p:nvSpPr>
          <p:cNvPr id="338" name="TextBox 337"/>
          <p:cNvSpPr txBox="1"/>
          <p:nvPr/>
        </p:nvSpPr>
        <p:spPr>
          <a:xfrm>
            <a:off x="4385511" y="3930910"/>
            <a:ext cx="25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AU" dirty="0"/>
          </a:p>
        </p:txBody>
      </p:sp>
      <p:sp>
        <p:nvSpPr>
          <p:cNvPr id="342" name="TextBox 341"/>
          <p:cNvSpPr txBox="1"/>
          <p:nvPr/>
        </p:nvSpPr>
        <p:spPr>
          <a:xfrm>
            <a:off x="7161778" y="3156056"/>
            <a:ext cx="25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AU" dirty="0"/>
          </a:p>
        </p:txBody>
      </p:sp>
      <p:sp>
        <p:nvSpPr>
          <p:cNvPr id="343" name="TextBox 342"/>
          <p:cNvSpPr txBox="1"/>
          <p:nvPr/>
        </p:nvSpPr>
        <p:spPr>
          <a:xfrm>
            <a:off x="7624911" y="2748742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swarm </a:t>
            </a:r>
            <a:endParaRPr lang="en-AU" sz="1200" dirty="0"/>
          </a:p>
        </p:txBody>
      </p:sp>
      <p:sp>
        <p:nvSpPr>
          <p:cNvPr id="345" name="Up Arrow 344"/>
          <p:cNvSpPr/>
          <p:nvPr/>
        </p:nvSpPr>
        <p:spPr>
          <a:xfrm rot="13242163">
            <a:off x="6502863" y="3617491"/>
            <a:ext cx="362199" cy="1225106"/>
          </a:xfrm>
          <a:prstGeom prst="upArrow">
            <a:avLst>
              <a:gd name="adj1" fmla="val 55743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46" name="TextBox 345"/>
          <p:cNvSpPr txBox="1"/>
          <p:nvPr/>
        </p:nvSpPr>
        <p:spPr>
          <a:xfrm>
            <a:off x="4234350" y="4914973"/>
            <a:ext cx="11334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ALG.2</a:t>
            </a:r>
          </a:p>
          <a:p>
            <a:r>
              <a:rPr lang="en-US" sz="1050" dirty="0" smtClean="0"/>
              <a:t>decoding</a:t>
            </a:r>
            <a:endParaRPr lang="en-AU" sz="1050" dirty="0"/>
          </a:p>
        </p:txBody>
      </p:sp>
      <p:sp>
        <p:nvSpPr>
          <p:cNvPr id="160" name="Rounded Rectangle 159"/>
          <p:cNvSpPr/>
          <p:nvPr/>
        </p:nvSpPr>
        <p:spPr>
          <a:xfrm>
            <a:off x="4431513" y="4650649"/>
            <a:ext cx="1807767" cy="31790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1" name="Flowchart: Connector 209"/>
          <p:cNvSpPr/>
          <p:nvPr/>
        </p:nvSpPr>
        <p:spPr>
          <a:xfrm>
            <a:off x="4491619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2" name="Flowchart: Connector 210"/>
          <p:cNvSpPr/>
          <p:nvPr/>
        </p:nvSpPr>
        <p:spPr>
          <a:xfrm>
            <a:off x="4725029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3" name="Flowchart: Connector 211"/>
          <p:cNvSpPr/>
          <p:nvPr/>
        </p:nvSpPr>
        <p:spPr>
          <a:xfrm>
            <a:off x="5004048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4" name="Flowchart: Connector 212"/>
          <p:cNvSpPr/>
          <p:nvPr/>
        </p:nvSpPr>
        <p:spPr>
          <a:xfrm>
            <a:off x="5922766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5" name="Flowchart: Connector 213"/>
          <p:cNvSpPr/>
          <p:nvPr/>
        </p:nvSpPr>
        <p:spPr>
          <a:xfrm>
            <a:off x="5706742" y="473524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6" name="Flowchart: Connector 214"/>
          <p:cNvSpPr/>
          <p:nvPr/>
        </p:nvSpPr>
        <p:spPr>
          <a:xfrm>
            <a:off x="5490718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5148064" y="4581128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68" name="TextBox 167"/>
          <p:cNvSpPr txBox="1"/>
          <p:nvPr/>
        </p:nvSpPr>
        <p:spPr>
          <a:xfrm>
            <a:off x="4441115" y="466975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4699087" y="46812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4958086" y="4679585"/>
            <a:ext cx="212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1" name="TextBox 170"/>
          <p:cNvSpPr txBox="1"/>
          <p:nvPr/>
        </p:nvSpPr>
        <p:spPr>
          <a:xfrm>
            <a:off x="5450685" y="46745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5666709" y="468171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5882733" y="467644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3923928" y="4395202"/>
            <a:ext cx="2594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Sort service candidates queue</a:t>
            </a:r>
            <a:endParaRPr lang="en-AU" sz="1200" dirty="0"/>
          </a:p>
        </p:txBody>
      </p:sp>
      <p:sp>
        <p:nvSpPr>
          <p:cNvPr id="289" name="Up Arrow 288"/>
          <p:cNvSpPr/>
          <p:nvPr/>
        </p:nvSpPr>
        <p:spPr>
          <a:xfrm rot="10800000">
            <a:off x="5126794" y="4960878"/>
            <a:ext cx="409180" cy="354793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6" name="Up Arrow 175"/>
          <p:cNvSpPr/>
          <p:nvPr/>
        </p:nvSpPr>
        <p:spPr>
          <a:xfrm rot="10800000">
            <a:off x="5140315" y="4118162"/>
            <a:ext cx="402273" cy="312778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7" name="Up Arrow 176"/>
          <p:cNvSpPr/>
          <p:nvPr/>
        </p:nvSpPr>
        <p:spPr>
          <a:xfrm rot="10800000">
            <a:off x="5148063" y="3205639"/>
            <a:ext cx="402273" cy="30609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8" name="Flowchart: Alternate Process 118"/>
          <p:cNvSpPr/>
          <p:nvPr/>
        </p:nvSpPr>
        <p:spPr>
          <a:xfrm>
            <a:off x="7056994" y="5453646"/>
            <a:ext cx="1436389" cy="492106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smtClean="0">
                <a:solidFill>
                  <a:schemeClr val="tx1"/>
                </a:solidFill>
              </a:rPr>
              <a:t>Comprehensive quality </a:t>
            </a:r>
            <a:r>
              <a:rPr lang="en-AU" sz="1200" dirty="0" smtClean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179" name="Up Arrow 178"/>
          <p:cNvSpPr/>
          <p:nvPr/>
        </p:nvSpPr>
        <p:spPr>
          <a:xfrm rot="5400000">
            <a:off x="6476270" y="5356342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80" name="Up Arrow 179"/>
          <p:cNvSpPr/>
          <p:nvPr/>
        </p:nvSpPr>
        <p:spPr>
          <a:xfrm>
            <a:off x="7428250" y="4892987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804" y="3163807"/>
            <a:ext cx="1820773" cy="1931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133" y="3880874"/>
            <a:ext cx="1833147" cy="194498"/>
          </a:xfrm>
          <a:prstGeom prst="rect">
            <a:avLst/>
          </a:prstGeom>
        </p:spPr>
      </p:pic>
      <p:sp>
        <p:nvSpPr>
          <p:cNvPr id="123" name="TextBox 122"/>
          <p:cNvSpPr txBox="1"/>
          <p:nvPr/>
        </p:nvSpPr>
        <p:spPr>
          <a:xfrm>
            <a:off x="6926294" y="2935977"/>
            <a:ext cx="2007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particle position vectors</a:t>
            </a:r>
            <a:endParaRPr lang="en-AU" sz="1200" dirty="0"/>
          </a:p>
        </p:txBody>
      </p:sp>
      <p:sp>
        <p:nvSpPr>
          <p:cNvPr id="125" name="TextBox 124"/>
          <p:cNvSpPr txBox="1"/>
          <p:nvPr/>
        </p:nvSpPr>
        <p:spPr>
          <a:xfrm>
            <a:off x="252616" y="3077679"/>
            <a:ext cx="1425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Task-related</a:t>
            </a:r>
          </a:p>
          <a:p>
            <a:r>
              <a:rPr lang="en-AU" sz="1200" dirty="0" smtClean="0"/>
              <a:t>Service </a:t>
            </a:r>
            <a:r>
              <a:rPr lang="en-AU" sz="1200" dirty="0"/>
              <a:t>Candidates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694072" y="2636105"/>
            <a:ext cx="2770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smtClean="0"/>
              <a:t>Shrunken</a:t>
            </a:r>
            <a:r>
              <a:rPr lang="en-AU" sz="1200"/>
              <a:t> s</a:t>
            </a:r>
            <a:r>
              <a:rPr lang="en-AU" sz="1200" smtClean="0"/>
              <a:t>ervice </a:t>
            </a:r>
            <a:r>
              <a:rPr lang="en-AU" sz="1200" dirty="0"/>
              <a:t>r</a:t>
            </a:r>
            <a:r>
              <a:rPr lang="en-AU" sz="1200" smtClean="0"/>
              <a:t>epository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156509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/>
          <p:cNvSpPr/>
          <p:nvPr/>
        </p:nvSpPr>
        <p:spPr>
          <a:xfrm>
            <a:off x="2123728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6" name="Flowchart: Alternate Process 5"/>
          <p:cNvSpPr/>
          <p:nvPr/>
        </p:nvSpPr>
        <p:spPr>
          <a:xfrm>
            <a:off x="2555776" y="2348880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Individuals 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" name="Can 6"/>
          <p:cNvSpPr/>
          <p:nvPr/>
        </p:nvSpPr>
        <p:spPr>
          <a:xfrm>
            <a:off x="5940152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4788024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543189" y="2352517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17" name="Oval 16"/>
          <p:cNvSpPr/>
          <p:nvPr/>
        </p:nvSpPr>
        <p:spPr>
          <a:xfrm>
            <a:off x="1691680" y="1484784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Web</a:t>
            </a: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Service</a:t>
            </a:r>
            <a:endParaRPr lang="en-NZ" sz="900" b="1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1691680" y="2911487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Web</a:t>
            </a:r>
          </a:p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Service</a:t>
            </a:r>
            <a:endParaRPr lang="en-NZ" sz="900" b="1" dirty="0">
              <a:solidFill>
                <a:prstClr val="black"/>
              </a:solidFill>
            </a:endParaRPr>
          </a:p>
        </p:txBody>
      </p:sp>
      <p:sp>
        <p:nvSpPr>
          <p:cNvPr id="61" name="Flowchart: Alternate Process 60"/>
          <p:cNvSpPr/>
          <p:nvPr/>
        </p:nvSpPr>
        <p:spPr>
          <a:xfrm>
            <a:off x="2699792" y="1628800"/>
            <a:ext cx="720080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69" name="Flowchart: Alternate Process 68"/>
          <p:cNvSpPr/>
          <p:nvPr/>
        </p:nvSpPr>
        <p:spPr>
          <a:xfrm>
            <a:off x="2707559" y="3068960"/>
            <a:ext cx="712313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8" name="Flowchart: Decision 77"/>
          <p:cNvSpPr/>
          <p:nvPr/>
        </p:nvSpPr>
        <p:spPr>
          <a:xfrm>
            <a:off x="6670754" y="2443516"/>
            <a:ext cx="1069598" cy="439564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800" b="1" dirty="0">
              <a:solidFill>
                <a:schemeClr val="tx1"/>
              </a:solidFill>
            </a:endParaRPr>
          </a:p>
        </p:txBody>
      </p:sp>
      <p:sp>
        <p:nvSpPr>
          <p:cNvPr id="93" name="Flowchart: Alternate Process 92"/>
          <p:cNvSpPr/>
          <p:nvPr/>
        </p:nvSpPr>
        <p:spPr>
          <a:xfrm>
            <a:off x="4153916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4153916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17" idx="6"/>
            <a:endCxn id="61" idx="1"/>
          </p:cNvCxnSpPr>
          <p:nvPr/>
        </p:nvCxnSpPr>
        <p:spPr>
          <a:xfrm flipV="1">
            <a:off x="2447764" y="1844824"/>
            <a:ext cx="252028" cy="67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61" idx="2"/>
          </p:cNvCxnSpPr>
          <p:nvPr/>
        </p:nvCxnSpPr>
        <p:spPr>
          <a:xfrm>
            <a:off x="3059832" y="2060848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9" idx="0"/>
          </p:cNvCxnSpPr>
          <p:nvPr/>
        </p:nvCxnSpPr>
        <p:spPr>
          <a:xfrm flipH="1" flipV="1">
            <a:off x="3059832" y="2780928"/>
            <a:ext cx="3884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21" idx="6"/>
            <a:endCxn id="69" idx="1"/>
          </p:cNvCxnSpPr>
          <p:nvPr/>
        </p:nvCxnSpPr>
        <p:spPr>
          <a:xfrm>
            <a:off x="2447764" y="3278256"/>
            <a:ext cx="259795" cy="67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Flowchart: Alternate Process 156"/>
          <p:cNvSpPr/>
          <p:nvPr/>
        </p:nvSpPr>
        <p:spPr>
          <a:xfrm>
            <a:off x="5508104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8" name="Flowchart: Alternate Process 157"/>
          <p:cNvSpPr/>
          <p:nvPr/>
        </p:nvSpPr>
        <p:spPr>
          <a:xfrm>
            <a:off x="5515871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9" name="Flowchart: Alternate Process 158"/>
          <p:cNvSpPr/>
          <p:nvPr/>
        </p:nvSpPr>
        <p:spPr>
          <a:xfrm>
            <a:off x="4042021" y="2356396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Concepts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68" name="Flowchart: Document 167"/>
          <p:cNvSpPr/>
          <p:nvPr/>
        </p:nvSpPr>
        <p:spPr>
          <a:xfrm>
            <a:off x="3275856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170" name="Straight Arrow Connector 169"/>
          <p:cNvCxnSpPr>
            <a:stCxn id="5" idx="4"/>
            <a:endCxn id="168" idx="1"/>
          </p:cNvCxnSpPr>
          <p:nvPr/>
        </p:nvCxnSpPr>
        <p:spPr>
          <a:xfrm>
            <a:off x="3059832" y="4293096"/>
            <a:ext cx="21602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/>
          <p:cNvCxnSpPr>
            <a:stCxn id="6" idx="3"/>
          </p:cNvCxnSpPr>
          <p:nvPr/>
        </p:nvCxnSpPr>
        <p:spPr>
          <a:xfrm>
            <a:off x="3563888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Elbow Connector 178"/>
          <p:cNvCxnSpPr>
            <a:endCxn id="93" idx="1"/>
          </p:cNvCxnSpPr>
          <p:nvPr/>
        </p:nvCxnSpPr>
        <p:spPr>
          <a:xfrm rot="5400000" flipH="1" flipV="1">
            <a:off x="2940800" y="2755944"/>
            <a:ext cx="2124236" cy="30199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endCxn id="94" idx="1"/>
          </p:cNvCxnSpPr>
          <p:nvPr/>
        </p:nvCxnSpPr>
        <p:spPr>
          <a:xfrm>
            <a:off x="3851920" y="3284984"/>
            <a:ext cx="30199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93" idx="2"/>
            <a:endCxn id="159" idx="0"/>
          </p:cNvCxnSpPr>
          <p:nvPr/>
        </p:nvCxnSpPr>
        <p:spPr>
          <a:xfrm>
            <a:off x="4546077" y="2060848"/>
            <a:ext cx="0" cy="2955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stCxn id="94" idx="0"/>
            <a:endCxn id="159" idx="2"/>
          </p:cNvCxnSpPr>
          <p:nvPr/>
        </p:nvCxnSpPr>
        <p:spPr>
          <a:xfrm flipV="1">
            <a:off x="4546077" y="2788444"/>
            <a:ext cx="0" cy="2805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Elbow Connector 188"/>
          <p:cNvCxnSpPr/>
          <p:nvPr/>
        </p:nvCxnSpPr>
        <p:spPr>
          <a:xfrm>
            <a:off x="5076056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190"/>
          <p:cNvCxnSpPr>
            <a:endCxn id="157" idx="1"/>
          </p:cNvCxnSpPr>
          <p:nvPr/>
        </p:nvCxnSpPr>
        <p:spPr>
          <a:xfrm rot="5400000" flipH="1" flipV="1">
            <a:off x="4337974" y="2798930"/>
            <a:ext cx="2124236" cy="21602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endCxn id="158" idx="1"/>
          </p:cNvCxnSpPr>
          <p:nvPr/>
        </p:nvCxnSpPr>
        <p:spPr>
          <a:xfrm>
            <a:off x="5292080" y="3281620"/>
            <a:ext cx="223791" cy="33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Elbow Connector 198"/>
          <p:cNvCxnSpPr>
            <a:stCxn id="157" idx="3"/>
            <a:endCxn id="78" idx="1"/>
          </p:cNvCxnSpPr>
          <p:nvPr/>
        </p:nvCxnSpPr>
        <p:spPr>
          <a:xfrm>
            <a:off x="6292425" y="1844824"/>
            <a:ext cx="378329" cy="81847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/>
          <p:cNvCxnSpPr>
            <a:stCxn id="158" idx="3"/>
            <a:endCxn id="78" idx="1"/>
          </p:cNvCxnSpPr>
          <p:nvPr/>
        </p:nvCxnSpPr>
        <p:spPr>
          <a:xfrm flipV="1">
            <a:off x="6300192" y="2663298"/>
            <a:ext cx="370562" cy="62168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7" idx="2"/>
            <a:endCxn id="10" idx="3"/>
          </p:cNvCxnSpPr>
          <p:nvPr/>
        </p:nvCxnSpPr>
        <p:spPr>
          <a:xfrm flipH="1">
            <a:off x="5652120" y="4293096"/>
            <a:ext cx="28803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Flowchart: Alternate Process 207"/>
          <p:cNvSpPr/>
          <p:nvPr/>
        </p:nvSpPr>
        <p:spPr>
          <a:xfrm>
            <a:off x="6812015" y="1635529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matched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09" name="Flowchart: Alternate Process 208"/>
          <p:cNvSpPr/>
          <p:nvPr/>
        </p:nvSpPr>
        <p:spPr>
          <a:xfrm>
            <a:off x="6822135" y="3138686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Fail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7164288" y="2204864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Y</a:t>
            </a:r>
            <a:r>
              <a:rPr lang="en-US" sz="700" b="1" dirty="0" smtClean="0"/>
              <a:t>es</a:t>
            </a:r>
            <a:endParaRPr lang="en-NZ" sz="700" b="1" dirty="0"/>
          </a:p>
        </p:txBody>
      </p:sp>
      <p:cxnSp>
        <p:nvCxnSpPr>
          <p:cNvPr id="224" name="Straight Arrow Connector 223"/>
          <p:cNvCxnSpPr>
            <a:stCxn id="78" idx="0"/>
            <a:endCxn id="208" idx="2"/>
          </p:cNvCxnSpPr>
          <p:nvPr/>
        </p:nvCxnSpPr>
        <p:spPr>
          <a:xfrm flipH="1" flipV="1">
            <a:off x="7204176" y="2067577"/>
            <a:ext cx="1377" cy="37593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>
            <a:stCxn id="78" idx="2"/>
            <a:endCxn id="209" idx="0"/>
          </p:cNvCxnSpPr>
          <p:nvPr/>
        </p:nvCxnSpPr>
        <p:spPr>
          <a:xfrm>
            <a:off x="7205553" y="2883080"/>
            <a:ext cx="8743" cy="2556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/>
          <p:cNvSpPr txBox="1"/>
          <p:nvPr/>
        </p:nvSpPr>
        <p:spPr>
          <a:xfrm>
            <a:off x="7164288" y="2868905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smtClean="0"/>
              <a:t>No</a:t>
            </a:r>
            <a:endParaRPr lang="en-NZ" sz="700" b="1" dirty="0"/>
          </a:p>
        </p:txBody>
      </p:sp>
      <p:sp>
        <p:nvSpPr>
          <p:cNvPr id="229" name="TextBox 228"/>
          <p:cNvSpPr txBox="1"/>
          <p:nvPr/>
        </p:nvSpPr>
        <p:spPr>
          <a:xfrm>
            <a:off x="6856268" y="2453407"/>
            <a:ext cx="7400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smtClean="0"/>
              <a:t>Exist</a:t>
            </a:r>
          </a:p>
          <a:p>
            <a:pPr algn="ctr"/>
            <a:r>
              <a:rPr lang="en-US" sz="800" b="1" dirty="0" smtClean="0"/>
              <a:t>Relationship</a:t>
            </a:r>
            <a:endParaRPr lang="en-NZ" sz="800" b="1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72435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5077072" y="-3195736"/>
            <a:ext cx="23762640" cy="16465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05064" y="-2619672"/>
            <a:ext cx="7734300" cy="4051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12" y="-2619672"/>
            <a:ext cx="7797800" cy="4013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788" y="-2721272"/>
            <a:ext cx="7835900" cy="411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71292" y="1457300"/>
            <a:ext cx="7797800" cy="37719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508" y="1412775"/>
            <a:ext cx="7822156" cy="38284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8488" y="1442291"/>
            <a:ext cx="7810500" cy="381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085308" y="5241180"/>
            <a:ext cx="7785100" cy="33147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1800" y="5229200"/>
            <a:ext cx="7797800" cy="3365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95544" y="5301054"/>
            <a:ext cx="7874000" cy="3403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097464" y="8555328"/>
            <a:ext cx="7823200" cy="4622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1800" y="8606680"/>
            <a:ext cx="7835900" cy="4648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4336" y="8723601"/>
            <a:ext cx="7823200" cy="4546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-1169008" y="-3061012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Task1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804248" y="-3123728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Task2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4182320" y="-3090604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096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9920" y="-5139952"/>
            <a:ext cx="7988300" cy="640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39876" y="-5139952"/>
            <a:ext cx="7988300" cy="64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424" y="-5139952"/>
            <a:ext cx="7988300" cy="640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6724" y="-5139952"/>
            <a:ext cx="7988300" cy="640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709920" y="7661648"/>
            <a:ext cx="7988300" cy="6400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753873" y="7661648"/>
            <a:ext cx="7988300" cy="6400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8424" y="7661648"/>
            <a:ext cx="7988300" cy="6400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86012" y="7628384"/>
            <a:ext cx="7988300" cy="6400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2709920" y="1260848"/>
            <a:ext cx="7988300" cy="6400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781055" y="1260848"/>
            <a:ext cx="7988300" cy="6400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1444" y="1260848"/>
            <a:ext cx="7988300" cy="6400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91488" y="1227177"/>
            <a:ext cx="7988300" cy="6400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2691461" y="14015190"/>
            <a:ext cx="7988300" cy="6400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4781055" y="14062448"/>
            <a:ext cx="7988300" cy="6400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89190" y="14062448"/>
            <a:ext cx="7988300" cy="6400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58830" y="13995106"/>
            <a:ext cx="7988300" cy="6400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2687204" y="20418022"/>
            <a:ext cx="7988300" cy="6400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4728517" y="20393377"/>
            <a:ext cx="7988300" cy="6400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48424" y="20320454"/>
            <a:ext cx="7988300" cy="6400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141182" y="20320454"/>
            <a:ext cx="7988300" cy="64008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12709920" y="-4778897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1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-12755156" y="136592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2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-12709920" y="7791871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3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-12721282" y="14169349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4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-12670166" y="20677050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9702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3194</TotalTime>
  <Words>2324</Words>
  <Application>Microsoft Macintosh PowerPoint</Application>
  <PresentationFormat>On-screen Show (4:3)</PresentationFormat>
  <Paragraphs>894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Cambria Math</vt:lpstr>
      <vt:lpstr>Mangal</vt:lpstr>
      <vt:lpstr>宋体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Victoria University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Chen Wang</cp:lastModifiedBy>
  <cp:revision>265</cp:revision>
  <dcterms:created xsi:type="dcterms:W3CDTF">2016-09-09T07:20:45Z</dcterms:created>
  <dcterms:modified xsi:type="dcterms:W3CDTF">2017-04-03T23:37:18Z</dcterms:modified>
</cp:coreProperties>
</file>